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3"/>
  </p:notesMasterIdLst>
  <p:sldIdLst>
    <p:sldId id="332" r:id="rId2"/>
    <p:sldId id="257" r:id="rId3"/>
    <p:sldId id="258" r:id="rId4"/>
    <p:sldId id="345" r:id="rId5"/>
    <p:sldId id="348" r:id="rId6"/>
    <p:sldId id="291" r:id="rId7"/>
    <p:sldId id="292" r:id="rId8"/>
    <p:sldId id="293" r:id="rId9"/>
    <p:sldId id="334" r:id="rId10"/>
    <p:sldId id="300" r:id="rId11"/>
    <p:sldId id="301" r:id="rId12"/>
    <p:sldId id="331" r:id="rId13"/>
    <p:sldId id="347" r:id="rId14"/>
    <p:sldId id="307" r:id="rId15"/>
    <p:sldId id="328" r:id="rId16"/>
    <p:sldId id="308" r:id="rId17"/>
    <p:sldId id="309" r:id="rId18"/>
    <p:sldId id="310" r:id="rId19"/>
    <p:sldId id="312" r:id="rId20"/>
    <p:sldId id="339" r:id="rId21"/>
    <p:sldId id="343" r:id="rId22"/>
    <p:sldId id="306" r:id="rId23"/>
    <p:sldId id="344" r:id="rId24"/>
    <p:sldId id="338" r:id="rId25"/>
    <p:sldId id="340" r:id="rId26"/>
    <p:sldId id="319" r:id="rId27"/>
    <p:sldId id="349" r:id="rId28"/>
    <p:sldId id="335" r:id="rId29"/>
    <p:sldId id="327" r:id="rId30"/>
    <p:sldId id="264" r:id="rId31"/>
    <p:sldId id="333" r:id="rId32"/>
  </p:sldIdLst>
  <p:sldSz cx="9906000" cy="6858000" type="A4"/>
  <p:notesSz cx="6858000" cy="9144000"/>
  <p:embeddedFontLst>
    <p:embeddedFont>
      <p:font typeface="나눔스퀘어" panose="020B0600000101010101" pitchFamily="50" charset="-127"/>
      <p:regular r:id="rId34"/>
    </p:embeddedFont>
    <p:embeddedFont>
      <p:font typeface="나눔스퀘어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진" initials="이" lastIdx="2" clrIdx="0">
    <p:extLst>
      <p:ext uri="{19B8F6BF-5375-455C-9EA6-DF929625EA0E}">
        <p15:presenceInfo xmlns:p15="http://schemas.microsoft.com/office/powerpoint/2012/main" userId="이수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624B"/>
    <a:srgbClr val="2CC5C6"/>
    <a:srgbClr val="3E5A66"/>
    <a:srgbClr val="353942"/>
    <a:srgbClr val="527986"/>
    <a:srgbClr val="8591FF"/>
    <a:srgbClr val="8CA2AD"/>
    <a:srgbClr val="E9F7F5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72636" autoAdjust="0"/>
  </p:normalViewPr>
  <p:slideViewPr>
    <p:cSldViewPr snapToGrid="0">
      <p:cViewPr varScale="1">
        <p:scale>
          <a:sx n="62" d="100"/>
          <a:sy n="62" d="100"/>
        </p:scale>
        <p:origin x="201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328B9-5EC2-4C56-B369-A206A9AB2FCD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6EA5B-130F-4922-A67B-2471DAC65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87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019EA-C62D-4F58-91A6-F1D35B652D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6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591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4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961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165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09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989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15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163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5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6EA5B-130F-4922-A67B-2471DAC655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8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467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44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554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07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45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333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17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11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6EA5B-130F-4922-A67B-2471DAC655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04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6EA5B-130F-4922-A67B-2471DAC6554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1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6EA5B-130F-4922-A67B-2471DAC655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284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6EA5B-130F-4922-A67B-2471DAC6554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206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019EA-C62D-4F58-91A6-F1D35B652D7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3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1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84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90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17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5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6EA5B-130F-4922-A67B-2471DAC655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21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71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48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36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A5E0BF2-E947-4D77-B545-48CEA0952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808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93267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76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7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1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1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9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37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8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808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8BD21-0AE1-4823-83A0-710B49CE8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4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0656D4-3841-44AD-9F64-BA0D5A7B8BF0}"/>
              </a:ext>
            </a:extLst>
          </p:cNvPr>
          <p:cNvSpPr txBox="1"/>
          <p:nvPr/>
        </p:nvSpPr>
        <p:spPr>
          <a:xfrm>
            <a:off x="2277826" y="3574133"/>
            <a:ext cx="5350348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2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r>
              <a:rPr lang="en-US" altLang="ko-KR" sz="22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DGA </a:t>
            </a:r>
            <a:r>
              <a:rPr lang="ko-KR" altLang="en-US" sz="2275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멀웨어</a:t>
            </a:r>
            <a:r>
              <a:rPr lang="ko-KR" altLang="en-US" sz="22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2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C&amp;C </a:t>
            </a:r>
            <a:r>
              <a:rPr lang="ko-KR" altLang="en-US" sz="22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 탐지 시스템</a:t>
            </a:r>
            <a:endParaRPr lang="en-US" altLang="ko-KR" sz="227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5787304" y="4905399"/>
            <a:ext cx="189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INFOTECT</a:t>
            </a:r>
            <a:endParaRPr lang="en-US" altLang="ko-KR" sz="1463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8F759-3F3C-416E-8B08-77A96277B48A}"/>
              </a:ext>
            </a:extLst>
          </p:cNvPr>
          <p:cNvSpPr txBox="1"/>
          <p:nvPr/>
        </p:nvSpPr>
        <p:spPr>
          <a:xfrm>
            <a:off x="5787304" y="5275221"/>
            <a:ext cx="4006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3539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김태훈</a:t>
            </a:r>
            <a:r>
              <a:rPr lang="en-US" altLang="ko-KR" sz="1600" b="1" dirty="0">
                <a:solidFill>
                  <a:srgbClr val="3539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539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김성식 </a:t>
            </a:r>
            <a:r>
              <a:rPr lang="ko-KR" altLang="en-US" sz="1600" b="1" dirty="0" err="1">
                <a:solidFill>
                  <a:srgbClr val="3539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박해민</a:t>
            </a:r>
            <a:r>
              <a:rPr lang="ko-KR" altLang="en-US" sz="1600" b="1" dirty="0">
                <a:solidFill>
                  <a:srgbClr val="3539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rgbClr val="3539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안혜준</a:t>
            </a:r>
            <a:r>
              <a:rPr lang="ko-KR" altLang="en-US" sz="1600" b="1" dirty="0">
                <a:solidFill>
                  <a:srgbClr val="3539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원예은 이수진</a:t>
            </a:r>
            <a:endParaRPr lang="en-US" altLang="ko-KR" sz="1600" b="1" dirty="0">
              <a:solidFill>
                <a:srgbClr val="3539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B262A-1605-4CD5-9759-DC62CAA23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35" y="1574246"/>
            <a:ext cx="7064601" cy="199988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B61824C-35D0-4520-9CD0-AA25E07C42BA}"/>
              </a:ext>
            </a:extLst>
          </p:cNvPr>
          <p:cNvCxnSpPr/>
          <p:nvPr/>
        </p:nvCxnSpPr>
        <p:spPr>
          <a:xfrm>
            <a:off x="274517" y="523057"/>
            <a:ext cx="935696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C8642A-B2B1-4BC6-9D4C-444881741434}"/>
              </a:ext>
            </a:extLst>
          </p:cNvPr>
          <p:cNvSpPr/>
          <p:nvPr/>
        </p:nvSpPr>
        <p:spPr>
          <a:xfrm>
            <a:off x="8467992" y="445965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</p:spTree>
    <p:extLst>
      <p:ext uri="{BB962C8B-B14F-4D97-AF65-F5344CB8AC3E}">
        <p14:creationId xmlns:p14="http://schemas.microsoft.com/office/powerpoint/2010/main" val="337858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7491" y="720055"/>
            <a:ext cx="1261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1.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구성도 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3F607E-5CCB-4664-8F9D-5F4B35E640D7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E310F6-0604-4843-A8DC-B53B279304F2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039393-32FF-408E-B009-94DE084C0724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7FFA1A-F604-47A6-BE7D-A140AB990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2" y="1641227"/>
            <a:ext cx="9164096" cy="376805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BB95D2-1920-46CB-B246-1A1D62F1F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0636" y="740433"/>
            <a:ext cx="3339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2. AI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모델 개발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데이터 수집  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930C22-901B-45DB-818E-63EB3CC517A7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06DF8E2-DB30-44F4-B980-0ED7322D90D3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25A9CFF-EAFB-4F5E-8FA2-F55E12DB05F9}"/>
              </a:ext>
            </a:extLst>
          </p:cNvPr>
          <p:cNvSpPr>
            <a:spLocks noChangeAspect="1"/>
          </p:cNvSpPr>
          <p:nvPr/>
        </p:nvSpPr>
        <p:spPr>
          <a:xfrm>
            <a:off x="6121081" y="2390867"/>
            <a:ext cx="2651759" cy="2651759"/>
          </a:xfrm>
          <a:prstGeom prst="ellipse">
            <a:avLst/>
          </a:prstGeom>
          <a:solidFill>
            <a:srgbClr val="353942"/>
          </a:solidFill>
          <a:ln w="50800" cap="flat" cmpd="sng" algn="ctr">
            <a:solidFill>
              <a:srgbClr val="353942"/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1" i="0" u="none" strike="noStrike" kern="1200" cap="none" spc="-400" normalizeH="0" baseline="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NORMAL</a:t>
            </a:r>
            <a:endParaRPr kumimoji="0" lang="en-US" altLang="ko-KR" sz="5000" b="1" i="0" u="none" strike="noStrike" kern="1200" cap="none" spc="-200" normalizeH="0" baseline="0" dirty="0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-200" normalizeH="0" baseline="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1,000,000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C2AB9-C88A-49F1-A59C-3F70C08D78D4}"/>
              </a:ext>
            </a:extLst>
          </p:cNvPr>
          <p:cNvSpPr txBox="1"/>
          <p:nvPr/>
        </p:nvSpPr>
        <p:spPr>
          <a:xfrm>
            <a:off x="2393401" y="5316947"/>
            <a:ext cx="35550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netlab.360.com</a:t>
            </a:r>
          </a:p>
          <a:p>
            <a:pPr algn="ctr">
              <a:defRPr/>
            </a:pPr>
            <a:r>
              <a:rPr lang="en-US" altLang="ko-KR" sz="2000" b="1" dirty="0" err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osint.bambenekconsulting</a:t>
            </a:r>
            <a:endParaRPr lang="en-US" altLang="ko-KR" sz="2000" b="1" dirty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8865-ECFD-4BD1-B41C-762CA4CAEB3E}"/>
              </a:ext>
            </a:extLst>
          </p:cNvPr>
          <p:cNvSpPr txBox="1"/>
          <p:nvPr/>
        </p:nvSpPr>
        <p:spPr>
          <a:xfrm>
            <a:off x="6186719" y="5376744"/>
            <a:ext cx="2651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majestic.com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79C5A95-F654-4060-83F6-8166E58865F6}"/>
              </a:ext>
            </a:extLst>
          </p:cNvPr>
          <p:cNvCxnSpPr>
            <a:cxnSpLocks/>
          </p:cNvCxnSpPr>
          <p:nvPr/>
        </p:nvCxnSpPr>
        <p:spPr>
          <a:xfrm>
            <a:off x="1858736" y="2175069"/>
            <a:ext cx="1278836" cy="604139"/>
          </a:xfrm>
          <a:prstGeom prst="straightConnector1">
            <a:avLst/>
          </a:prstGeom>
          <a:ln w="50800">
            <a:solidFill>
              <a:srgbClr val="353942"/>
            </a:solidFill>
            <a:tailEnd type="arrow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A2EAEE0-98CC-4256-A8D4-65025E533163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940244" y="3318859"/>
            <a:ext cx="847087" cy="72994"/>
          </a:xfrm>
          <a:prstGeom prst="straightConnector1">
            <a:avLst/>
          </a:prstGeom>
          <a:noFill/>
          <a:ln w="50800" cap="flat" cmpd="sng" algn="ctr">
            <a:solidFill>
              <a:srgbClr val="353942"/>
            </a:solidFill>
            <a:prstDash val="solid"/>
            <a:tailEnd type="arrow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36BD8EE-BED6-4D38-82C4-C6455502092D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1918990" y="4654286"/>
            <a:ext cx="1218582" cy="681852"/>
          </a:xfrm>
          <a:prstGeom prst="straightConnector1">
            <a:avLst/>
          </a:prstGeom>
          <a:noFill/>
          <a:ln w="50800" cap="flat" cmpd="sng" algn="ctr">
            <a:solidFill>
              <a:srgbClr val="353942"/>
            </a:solidFill>
            <a:prstDash val="solid"/>
            <a:tailEnd type="arrow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65A4DA-E7EE-4002-998C-2FAE16517DCD}"/>
              </a:ext>
            </a:extLst>
          </p:cNvPr>
          <p:cNvGrpSpPr/>
          <p:nvPr/>
        </p:nvGrpSpPr>
        <p:grpSpPr>
          <a:xfrm>
            <a:off x="838855" y="1386560"/>
            <a:ext cx="1291791" cy="4489645"/>
            <a:chOff x="1001509" y="1317379"/>
            <a:chExt cx="1291791" cy="4489645"/>
          </a:xfrm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11BA3AC-20EA-43F0-9700-EDA4CB303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500" y="1317379"/>
              <a:ext cx="1080135" cy="108013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50800" cap="flat" cmpd="sng" algn="ctr">
              <a:solidFill>
                <a:srgbClr val="353942"/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-200" normalizeH="0" baseline="0">
                  <a:solidFill>
                    <a:srgbClr val="00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DAY 1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00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DGA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9C85C32-0E7E-4360-A92C-D6FDC46DF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763" y="2709610"/>
              <a:ext cx="1080135" cy="108013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50800" cap="flat" cmpd="sng" algn="ctr">
              <a:solidFill>
                <a:srgbClr val="353942"/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-200" normalizeH="0" baseline="0">
                  <a:solidFill>
                    <a:srgbClr val="00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DAY 2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00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DGA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BDE64-B8A1-4D23-869A-88EF068E9B10}"/>
                </a:ext>
              </a:extLst>
            </p:cNvPr>
            <p:cNvSpPr txBox="1"/>
            <p:nvPr/>
          </p:nvSpPr>
          <p:spPr>
            <a:xfrm>
              <a:off x="1262249" y="3956155"/>
              <a:ext cx="1031051" cy="633989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5500" b="1" i="0" u="none" strike="noStrike" kern="1200" cap="none" spc="0" normalizeH="0" baseline="0" dirty="0">
                  <a:solidFill>
                    <a:srgbClr val="35394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...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3E06C4F-5100-491A-8437-BD920B371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09" y="4726889"/>
              <a:ext cx="1080135" cy="108013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50800" cap="flat" cmpd="sng" algn="ctr">
              <a:solidFill>
                <a:srgbClr val="353942"/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-200" normalizeH="0" baseline="0" dirty="0">
                  <a:solidFill>
                    <a:srgbClr val="00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DAY  n </a:t>
              </a:r>
              <a:r>
                <a:rPr kumimoji="0" lang="en-US" altLang="ko-KR" sz="1800" b="1" i="0" u="none" strike="noStrike" kern="1200" cap="none" spc="0" normalizeH="0" baseline="0" dirty="0">
                  <a:solidFill>
                    <a:srgbClr val="00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DGA</a:t>
              </a: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9CB1A5A5-5322-44EE-83CC-7343E811DE2B}"/>
              </a:ext>
            </a:extLst>
          </p:cNvPr>
          <p:cNvSpPr>
            <a:spLocks noChangeAspect="1"/>
          </p:cNvSpPr>
          <p:nvPr/>
        </p:nvSpPr>
        <p:spPr>
          <a:xfrm>
            <a:off x="2749231" y="2390867"/>
            <a:ext cx="2651759" cy="2651759"/>
          </a:xfrm>
          <a:prstGeom prst="ellipse">
            <a:avLst/>
          </a:prstGeom>
          <a:solidFill>
            <a:srgbClr val="FFFFFF">
              <a:alpha val="100000"/>
            </a:srgbClr>
          </a:solidFill>
          <a:ln w="50800" cap="flat" cmpd="sng" algn="ctr">
            <a:solidFill>
              <a:srgbClr val="353942"/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1" i="0" u="none" strike="noStrike" kern="1200" cap="none" spc="-20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DGA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-20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1,000,000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3DCAFD-4405-4C65-9E71-3EC749464944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34E43-B7F9-43EF-AE6E-C903A47B8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6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1253" y="745219"/>
            <a:ext cx="3743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2. AI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모델 개발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: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모델별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 성능 평가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18086A-CDBB-4AD4-B6E0-E34DCE136A8E}"/>
              </a:ext>
            </a:extLst>
          </p:cNvPr>
          <p:cNvSpPr/>
          <p:nvPr/>
        </p:nvSpPr>
        <p:spPr>
          <a:xfrm>
            <a:off x="352425" y="2000746"/>
            <a:ext cx="496888" cy="5233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2D3153-2267-4659-BC5D-E14FBE39F652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D86F82-A05B-406D-AED3-9DB1C67C5120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92ABE8-13A6-4BC3-A2E8-1D7A15ECC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" t="5925" r="94984" b="70211"/>
          <a:stretch/>
        </p:blipFill>
        <p:spPr>
          <a:xfrm>
            <a:off x="422072" y="2669066"/>
            <a:ext cx="419887" cy="19414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B7D0BA-36F5-4EF3-9240-5288B4F0C30E}"/>
              </a:ext>
            </a:extLst>
          </p:cNvPr>
          <p:cNvSpPr txBox="1"/>
          <p:nvPr/>
        </p:nvSpPr>
        <p:spPr>
          <a:xfrm>
            <a:off x="352424" y="4779240"/>
            <a:ext cx="924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    Naive Bayes     Logistic       Random      Decision   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LightGBM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SVM             KNN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Regression     Forest           Tree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34044A7-B119-401A-8A17-D300D0FDFC5A}"/>
              </a:ext>
            </a:extLst>
          </p:cNvPr>
          <p:cNvCxnSpPr/>
          <p:nvPr/>
        </p:nvCxnSpPr>
        <p:spPr>
          <a:xfrm>
            <a:off x="236688" y="4533423"/>
            <a:ext cx="93569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6C05C-EA46-425E-BF45-C10D23EDFAEB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235DD0-8618-49E7-8053-4959BCD6A62F}"/>
              </a:ext>
            </a:extLst>
          </p:cNvPr>
          <p:cNvSpPr/>
          <p:nvPr/>
        </p:nvSpPr>
        <p:spPr>
          <a:xfrm>
            <a:off x="3222072" y="2669066"/>
            <a:ext cx="1155031" cy="211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537D352-D394-4DD9-82FE-889530EC1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825" y="2208287"/>
            <a:ext cx="5686425" cy="371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4E2454-35F3-4B2E-9C57-5978432C48B2}"/>
              </a:ext>
            </a:extLst>
          </p:cNvPr>
          <p:cNvSpPr txBox="1"/>
          <p:nvPr/>
        </p:nvSpPr>
        <p:spPr>
          <a:xfrm>
            <a:off x="1861011" y="1477526"/>
            <a:ext cx="6261021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Forest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높은 정확도</a:t>
            </a:r>
            <a:endParaRPr kumimoji="0" lang="en-US" altLang="ko-KR" sz="2800" b="1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826B7-490C-4593-9E32-98C82B806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t="6056" r="17660" b="72203"/>
          <a:stretch/>
        </p:blipFill>
        <p:spPr>
          <a:xfrm>
            <a:off x="733791" y="2669066"/>
            <a:ext cx="8515462" cy="186435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2F6208-DCAC-4D43-B65A-A39E22527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3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2880" y="739910"/>
            <a:ext cx="3275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2. AI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모델 개발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: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피쳐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 중요도 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E4C72-768F-4421-928B-081879C52720}"/>
              </a:ext>
            </a:extLst>
          </p:cNvPr>
          <p:cNvSpPr txBox="1"/>
          <p:nvPr/>
        </p:nvSpPr>
        <p:spPr>
          <a:xfrm>
            <a:off x="5516954" y="1387318"/>
            <a:ext cx="40767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3-gram score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모음 비율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연속되는 자음 개수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9. TLD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자음 비율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 사전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12.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숫자 비율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13.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연속되는 모음의 최대 길이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14.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연속되는 모음 개수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15. (.)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개수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B1368-0613-472E-ADFF-C48E90F2C679}"/>
              </a:ext>
            </a:extLst>
          </p:cNvPr>
          <p:cNvSpPr txBox="1"/>
          <p:nvPr/>
        </p:nvSpPr>
        <p:spPr>
          <a:xfrm>
            <a:off x="1190688" y="1842280"/>
            <a:ext cx="253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5-gram score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54BB4E-49E9-46B5-8451-ED4D8A25C9E5}"/>
              </a:ext>
            </a:extLst>
          </p:cNvPr>
          <p:cNvSpPr txBox="1"/>
          <p:nvPr/>
        </p:nvSpPr>
        <p:spPr>
          <a:xfrm>
            <a:off x="1190688" y="2643573"/>
            <a:ext cx="253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도메인 길이</a:t>
            </a:r>
            <a:endParaRPr lang="ko-KR" alt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77C145-DC91-4D1B-BE25-478BED5AA1C8}"/>
              </a:ext>
            </a:extLst>
          </p:cNvPr>
          <p:cNvSpPr txBox="1"/>
          <p:nvPr/>
        </p:nvSpPr>
        <p:spPr>
          <a:xfrm>
            <a:off x="1190688" y="3421535"/>
            <a:ext cx="253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엔트로피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82E0D5-775D-4CEA-AB6C-583071C57972}"/>
              </a:ext>
            </a:extLst>
          </p:cNvPr>
          <p:cNvSpPr txBox="1"/>
          <p:nvPr/>
        </p:nvSpPr>
        <p:spPr>
          <a:xfrm>
            <a:off x="1190688" y="4219375"/>
            <a:ext cx="253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4-gram score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65884-2BD5-4996-A922-A2524604E3FA}"/>
              </a:ext>
            </a:extLst>
          </p:cNvPr>
          <p:cNvSpPr txBox="1"/>
          <p:nvPr/>
        </p:nvSpPr>
        <p:spPr>
          <a:xfrm>
            <a:off x="1173805" y="5088430"/>
            <a:ext cx="623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연속되는 자음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숫자의 최대 길이</a:t>
            </a:r>
            <a:endParaRPr lang="ko-KR" altLang="en-US" sz="2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E5C866-4602-4050-B4B9-90E011EE5981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1366C9-885F-4E4D-BFD4-AF14E1CE29D1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AA50BE-0E8D-4DF9-89C4-64E4928EDFA0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C8A145C-93DE-48C8-BB35-A8CFF09DB3C5}"/>
              </a:ext>
            </a:extLst>
          </p:cNvPr>
          <p:cNvSpPr/>
          <p:nvPr/>
        </p:nvSpPr>
        <p:spPr>
          <a:xfrm>
            <a:off x="534239" y="1833196"/>
            <a:ext cx="568388" cy="551078"/>
          </a:xfrm>
          <a:prstGeom prst="ellipse">
            <a:avLst/>
          </a:prstGeom>
          <a:solidFill>
            <a:srgbClr val="3E5A66"/>
          </a:solidFill>
          <a:ln>
            <a:solidFill>
              <a:srgbClr val="3E5A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A61434D-831A-4BF2-82CE-FCC895C9E13B}"/>
              </a:ext>
            </a:extLst>
          </p:cNvPr>
          <p:cNvSpPr/>
          <p:nvPr/>
        </p:nvSpPr>
        <p:spPr>
          <a:xfrm>
            <a:off x="534239" y="2618116"/>
            <a:ext cx="568388" cy="551078"/>
          </a:xfrm>
          <a:prstGeom prst="ellipse">
            <a:avLst/>
          </a:prstGeom>
          <a:solidFill>
            <a:srgbClr val="E2624B"/>
          </a:solidFill>
          <a:ln>
            <a:solidFill>
              <a:srgbClr val="E2624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11DD92-BF12-4362-9B27-746F6E946E81}"/>
              </a:ext>
            </a:extLst>
          </p:cNvPr>
          <p:cNvSpPr/>
          <p:nvPr/>
        </p:nvSpPr>
        <p:spPr>
          <a:xfrm>
            <a:off x="534239" y="3376828"/>
            <a:ext cx="568388" cy="551078"/>
          </a:xfrm>
          <a:prstGeom prst="ellipse">
            <a:avLst/>
          </a:prstGeom>
          <a:solidFill>
            <a:srgbClr val="3E5A66"/>
          </a:solidFill>
          <a:ln>
            <a:solidFill>
              <a:srgbClr val="3E5A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AC92AE9-9391-4D1D-83DF-B2D58D4AE2CF}"/>
              </a:ext>
            </a:extLst>
          </p:cNvPr>
          <p:cNvSpPr/>
          <p:nvPr/>
        </p:nvSpPr>
        <p:spPr>
          <a:xfrm>
            <a:off x="544150" y="5001384"/>
            <a:ext cx="568388" cy="551078"/>
          </a:xfrm>
          <a:prstGeom prst="ellipse">
            <a:avLst/>
          </a:prstGeom>
          <a:solidFill>
            <a:srgbClr val="3E5A66"/>
          </a:solidFill>
          <a:ln>
            <a:solidFill>
              <a:srgbClr val="3E5A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C79B4AA-09D4-4A18-9B7C-4E2AB7362222}"/>
              </a:ext>
            </a:extLst>
          </p:cNvPr>
          <p:cNvSpPr/>
          <p:nvPr/>
        </p:nvSpPr>
        <p:spPr>
          <a:xfrm>
            <a:off x="534239" y="4155553"/>
            <a:ext cx="568388" cy="551078"/>
          </a:xfrm>
          <a:prstGeom prst="ellipse">
            <a:avLst/>
          </a:prstGeom>
          <a:solidFill>
            <a:srgbClr val="E2624B"/>
          </a:solidFill>
          <a:ln>
            <a:solidFill>
              <a:srgbClr val="E2624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5DF373-569F-452B-A8E9-E583ACC5F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4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2109" y="746860"/>
            <a:ext cx="30979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2. AI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모델 개발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  <a:p>
            <a:pPr algn="dist">
              <a:buClr>
                <a:srgbClr val="000000"/>
              </a:buClr>
              <a:defRPr/>
            </a:pP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주요 피처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: N–Gram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760B3-67BC-4551-A1CF-A298098633D5}"/>
              </a:ext>
            </a:extLst>
          </p:cNvPr>
          <p:cNvSpPr txBox="1"/>
          <p:nvPr/>
        </p:nvSpPr>
        <p:spPr>
          <a:xfrm>
            <a:off x="1315468" y="2956371"/>
            <a:ext cx="3218425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srgbClr val="E2624B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en-US" altLang="ko-KR" sz="30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-gram score =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C2A8DD-49ED-4B39-9D7F-2D42A1F3094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33893" y="3223071"/>
            <a:ext cx="3649106" cy="381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A38714-4E54-4E49-A05E-F5C1A8F7B9BB}"/>
              </a:ext>
            </a:extLst>
          </p:cNvPr>
          <p:cNvSpPr txBox="1"/>
          <p:nvPr/>
        </p:nvSpPr>
        <p:spPr>
          <a:xfrm>
            <a:off x="4160891" y="2627282"/>
            <a:ext cx="43951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b="1" dirty="0">
                <a:solidFill>
                  <a:srgbClr val="E2624B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30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빈도수 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A0B04-DE45-40CA-A1C5-627608D274AC}"/>
              </a:ext>
            </a:extLst>
          </p:cNvPr>
          <p:cNvSpPr txBox="1"/>
          <p:nvPr/>
        </p:nvSpPr>
        <p:spPr>
          <a:xfrm>
            <a:off x="4160890" y="3358326"/>
            <a:ext cx="4395112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서브도메인 길이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8A8B7D-25F1-4B3F-A71E-C1B720ED7380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7368E1-0087-4097-AE29-DC7166B6B277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E74576-1A58-4B0B-829F-2AB5FE50767D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D7409A-21B5-4800-A20A-95AB47067007}"/>
              </a:ext>
            </a:extLst>
          </p:cNvPr>
          <p:cNvSpPr txBox="1"/>
          <p:nvPr/>
        </p:nvSpPr>
        <p:spPr>
          <a:xfrm>
            <a:off x="1893542" y="1777410"/>
            <a:ext cx="6175525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연속된 문자열의 빈도수로 계산 </a:t>
            </a:r>
            <a:endParaRPr kumimoji="0" lang="en-US" altLang="ko-KR" sz="2800" b="1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522B8-4E86-41FC-99A2-E13C9C9BD853}"/>
              </a:ext>
            </a:extLst>
          </p:cNvPr>
          <p:cNvSpPr txBox="1"/>
          <p:nvPr/>
        </p:nvSpPr>
        <p:spPr>
          <a:xfrm>
            <a:off x="1175922" y="4308921"/>
            <a:ext cx="7554156" cy="1100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정상  </a:t>
            </a: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자주 사용하는 단어</a:t>
            </a: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문자를 이용하여 도메인 생성</a:t>
            </a:r>
          </a:p>
          <a:p>
            <a:pPr>
              <a:defRPr/>
            </a:pPr>
            <a:endParaRPr lang="ko-KR" altLang="en-US" sz="2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defRPr/>
            </a:pP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DGA</a:t>
            </a: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알고리즘을 통하여 </a:t>
            </a:r>
            <a:r>
              <a:rPr lang="ko-KR" altLang="en-US" sz="22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랜덤한</a:t>
            </a: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도메인 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B42B0D-9373-4D02-B59A-675589012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19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75684" y="739384"/>
            <a:ext cx="3072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2. AI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모델 개발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  <a:p>
            <a:pPr algn="just">
              <a:buClr>
                <a:srgbClr val="000000"/>
              </a:buClr>
              <a:defRPr/>
            </a:pP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주요 피처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: 5–Gram Score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18B51-607A-4CC2-95B5-CA3BE53D8AC5}"/>
              </a:ext>
            </a:extLst>
          </p:cNvPr>
          <p:cNvGrpSpPr/>
          <p:nvPr/>
        </p:nvGrpSpPr>
        <p:grpSpPr>
          <a:xfrm>
            <a:off x="182954" y="2634522"/>
            <a:ext cx="7731892" cy="911900"/>
            <a:chOff x="1332732" y="2505670"/>
            <a:chExt cx="7731892" cy="9119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860807-7359-4264-AEA4-6D5CCD74510E}"/>
                </a:ext>
              </a:extLst>
            </p:cNvPr>
            <p:cNvSpPr txBox="1"/>
            <p:nvPr/>
          </p:nvSpPr>
          <p:spPr>
            <a:xfrm>
              <a:off x="1332732" y="2773680"/>
              <a:ext cx="1995502" cy="367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1" i="0" u="none" strike="noStrike" kern="1200" cap="none" spc="0" normalizeH="0" baseline="0">
                  <a:solidFill>
                    <a:schemeClr val="dk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r>
                <a:rPr kumimoji="0" lang="en-US" altLang="ko-KR" b="1" i="0" u="none" strike="noStrike" kern="1200" cap="none" spc="0" normalizeH="0" baseline="0">
                  <a:solidFill>
                    <a:srgbClr val="000000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-gram score = 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E74BE5D-D007-48FB-A469-934966ACBA8E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3328234" y="2957512"/>
              <a:ext cx="5736390" cy="0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B256F2-EBB5-48F8-A5B6-881C4B222FCE}"/>
                </a:ext>
              </a:extLst>
            </p:cNvPr>
            <p:cNvSpPr txBox="1"/>
            <p:nvPr/>
          </p:nvSpPr>
          <p:spPr>
            <a:xfrm>
              <a:off x="3328234" y="2505670"/>
              <a:ext cx="57363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kshie</a:t>
              </a:r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(3) + </a:t>
              </a:r>
              <a:r>
                <a:rPr lang="en-US" altLang="ko-KR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shiel</a:t>
              </a:r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(92) + </a:t>
              </a:r>
              <a:r>
                <a:rPr lang="en-US" altLang="ko-KR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hield</a:t>
              </a:r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(81) + </a:t>
              </a:r>
              <a:r>
                <a:rPr lang="en-US" altLang="ko-KR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ieldj</a:t>
              </a:r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(2) + </a:t>
              </a:r>
              <a:r>
                <a:rPr lang="en-US" altLang="ko-KR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eldjr</a:t>
              </a:r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(0)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543DD2-DD73-40AA-A10B-7519D2C97C91}"/>
                </a:ext>
              </a:extLst>
            </p:cNvPr>
            <p:cNvSpPr txBox="1"/>
            <p:nvPr/>
          </p:nvSpPr>
          <p:spPr>
            <a:xfrm>
              <a:off x="3328233" y="3051215"/>
              <a:ext cx="5736391" cy="366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9(kshieldjr)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E970B9-016F-4B34-9E40-CD9918586D07}"/>
              </a:ext>
            </a:extLst>
          </p:cNvPr>
          <p:cNvSpPr txBox="1"/>
          <p:nvPr/>
        </p:nvSpPr>
        <p:spPr>
          <a:xfrm>
            <a:off x="7864853" y="2897114"/>
            <a:ext cx="1481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0D01F8-B080-4299-90AB-46F4CDBF3D25}"/>
              </a:ext>
            </a:extLst>
          </p:cNvPr>
          <p:cNvGrpSpPr/>
          <p:nvPr/>
        </p:nvGrpSpPr>
        <p:grpSpPr>
          <a:xfrm>
            <a:off x="182954" y="4377597"/>
            <a:ext cx="8097017" cy="923330"/>
            <a:chOff x="228600" y="3812500"/>
            <a:chExt cx="8097017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29EC4D-6361-4E15-BB7E-ED00BDBBD8D0}"/>
                </a:ext>
              </a:extLst>
            </p:cNvPr>
            <p:cNvSpPr txBox="1"/>
            <p:nvPr/>
          </p:nvSpPr>
          <p:spPr>
            <a:xfrm>
              <a:off x="228600" y="4080510"/>
              <a:ext cx="1995502" cy="367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1" i="0" u="none" strike="noStrike" kern="1200" cap="none" spc="0" normalizeH="0" baseline="0">
                  <a:solidFill>
                    <a:schemeClr val="dk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r>
                <a:rPr kumimoji="0" lang="en-US" altLang="ko-KR" b="1" i="0" u="none" strike="noStrike" kern="1200" cap="none" spc="0" normalizeH="0" baseline="0">
                  <a:solidFill>
                    <a:srgbClr val="000000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-gram score = 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9C0F2FB-74AA-4674-BFE4-21F6EB7E17E7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2224102" y="4263687"/>
              <a:ext cx="6101515" cy="655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7B2AC5-EBA3-4701-9E36-F62DBA5CCCFF}"/>
                </a:ext>
              </a:extLst>
            </p:cNvPr>
            <p:cNvSpPr txBox="1"/>
            <p:nvPr/>
          </p:nvSpPr>
          <p:spPr>
            <a:xfrm>
              <a:off x="2224096" y="3812500"/>
              <a:ext cx="610151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1ynay(0) + ynayn(0) + nayn3(0) + … + kshin(8) + …  </a:t>
              </a:r>
            </a:p>
            <a:p>
              <a:pPr lvl="0">
                <a:defRPr/>
              </a:pPr>
              <a:endParaRPr lang="en-US" altLang="ko-KR" b="1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lvl="0">
                <a:defRPr/>
              </a:pPr>
              <a:endParaRPr lang="en-US" altLang="ko-KR" b="1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DD158C-B588-4AAF-8DAD-18C056020FDE}"/>
                </a:ext>
              </a:extLst>
            </p:cNvPr>
            <p:cNvSpPr txBox="1"/>
            <p:nvPr/>
          </p:nvSpPr>
          <p:spPr>
            <a:xfrm>
              <a:off x="2224101" y="4358045"/>
              <a:ext cx="6101516" cy="366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25(1ynayn3wijakfen2kshins0aw)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0353DF1-6089-4163-9E76-0099E0ED0079}"/>
              </a:ext>
            </a:extLst>
          </p:cNvPr>
          <p:cNvSpPr txBox="1"/>
          <p:nvPr/>
        </p:nvSpPr>
        <p:spPr>
          <a:xfrm>
            <a:off x="8279972" y="4630664"/>
            <a:ext cx="1271602" cy="369332"/>
          </a:xfrm>
          <a:prstGeom prst="rect">
            <a:avLst/>
          </a:prstGeom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47B728-FB0A-4D78-A671-7FB70EC3B48C}"/>
              </a:ext>
            </a:extLst>
          </p:cNvPr>
          <p:cNvSpPr txBox="1"/>
          <p:nvPr/>
        </p:nvSpPr>
        <p:spPr>
          <a:xfrm>
            <a:off x="1856596" y="3794072"/>
            <a:ext cx="6101516" cy="366355"/>
          </a:xfrm>
          <a:prstGeom prst="rect">
            <a:avLst/>
          </a:prstGeom>
          <a:solidFill>
            <a:srgbClr val="E2624B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 dirty="0">
                <a:solidFill>
                  <a:srgbClr val="E262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[DGA]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1ynayn3wijakfen2kshins0aw.org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9DB7FE-704D-4677-8448-70552A9C4ADB}"/>
              </a:ext>
            </a:extLst>
          </p:cNvPr>
          <p:cNvSpPr txBox="1"/>
          <p:nvPr/>
        </p:nvSpPr>
        <p:spPr>
          <a:xfrm>
            <a:off x="8654823" y="4598577"/>
            <a:ext cx="938831" cy="477054"/>
          </a:xfrm>
          <a:prstGeom prst="rect">
            <a:avLst/>
          </a:prstGeom>
          <a:solidFill>
            <a:srgbClr val="FF7C80">
              <a:alpha val="20000"/>
            </a:srgbClr>
          </a:solidFill>
          <a:ln w="25400">
            <a:solidFill>
              <a:srgbClr val="E2624B"/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 dirty="0">
                <a:solidFill>
                  <a:srgbClr val="E2624B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1.68</a:t>
            </a:r>
            <a:endParaRPr lang="ko-KR" altLang="en-US" dirty="0">
              <a:solidFill>
                <a:srgbClr val="E262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467F3C-A804-44C0-B890-BBA5866B76E1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4D3AF5-F07C-44C6-BEDC-F7A34E13EFDA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B44F97-B845-42D6-BE29-502DA61F6E99}"/>
              </a:ext>
            </a:extLst>
          </p:cNvPr>
          <p:cNvSpPr txBox="1"/>
          <p:nvPr/>
        </p:nvSpPr>
        <p:spPr>
          <a:xfrm>
            <a:off x="2527685" y="2010992"/>
            <a:ext cx="4721237" cy="366355"/>
          </a:xfrm>
          <a:prstGeom prst="rect">
            <a:avLst/>
          </a:prstGeom>
          <a:solidFill>
            <a:srgbClr val="8DD8CC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3E5A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[NORMAL] 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kshiledjr.org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11AD08-1638-4C05-B3EC-FD8AF5DAA357}"/>
              </a:ext>
            </a:extLst>
          </p:cNvPr>
          <p:cNvSpPr txBox="1"/>
          <p:nvPr/>
        </p:nvSpPr>
        <p:spPr>
          <a:xfrm>
            <a:off x="8440706" y="2848417"/>
            <a:ext cx="1110868" cy="477054"/>
          </a:xfrm>
          <a:prstGeom prst="rect">
            <a:avLst/>
          </a:prstGeom>
          <a:solidFill>
            <a:srgbClr val="8DD8CC">
              <a:alpha val="20000"/>
            </a:srgbClr>
          </a:solidFill>
          <a:ln w="25400">
            <a:solidFill>
              <a:srgbClr val="3E5A66"/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 dirty="0">
                <a:solidFill>
                  <a:srgbClr val="3E5A66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19.77</a:t>
            </a:r>
            <a:endParaRPr lang="ko-KR" altLang="en-US" dirty="0">
              <a:solidFill>
                <a:srgbClr val="3E5A6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0654F5-5FD1-4319-B01D-7018038AC0A2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EDA753-CD1D-4294-918C-690E01B23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1012" y="739049"/>
            <a:ext cx="26500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2. AI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모델 개발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  <a:p>
            <a:pPr algn="just">
              <a:buClr>
                <a:srgbClr val="000000"/>
              </a:buClr>
              <a:defRPr/>
            </a:pP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주요 피처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: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도메인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길이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graphicFrame>
        <p:nvGraphicFramePr>
          <p:cNvPr id="5" name="표 28">
            <a:extLst>
              <a:ext uri="{FF2B5EF4-FFF2-40B4-BE49-F238E27FC236}">
                <a16:creationId xmlns:a16="http://schemas.microsoft.com/office/drawing/2014/main" id="{82F3F750-EEDF-4873-A403-6957EF752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009353"/>
              </p:ext>
            </p:extLst>
          </p:nvPr>
        </p:nvGraphicFramePr>
        <p:xfrm>
          <a:off x="795655" y="3448050"/>
          <a:ext cx="3569969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tableStyleId>{5940675A-B579-460E-94D1-54222C63F5DA}</a:tableStyleId>
              </a:tblPr>
              <a:tblGrid>
                <a:gridCol w="384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4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24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22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5279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5279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5279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5279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5279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5279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5279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5279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5279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5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5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30">
            <a:extLst>
              <a:ext uri="{FF2B5EF4-FFF2-40B4-BE49-F238E27FC236}">
                <a16:creationId xmlns:a16="http://schemas.microsoft.com/office/drawing/2014/main" id="{2ACC6059-7503-437D-A48B-716D71A7C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703605"/>
              </p:ext>
            </p:extLst>
          </p:nvPr>
        </p:nvGraphicFramePr>
        <p:xfrm>
          <a:off x="4838445" y="3450344"/>
          <a:ext cx="4699590" cy="649473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tableStyleId>{5940675A-B579-460E-94D1-54222C63F5DA}</a:tableStyleId>
              </a:tblPr>
              <a:tblGrid>
                <a:gridCol w="32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9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79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79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7729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1500" b="1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262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4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5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500" b="1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31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33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34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C9DB22-D01B-4C81-9003-04C1DB745D31}"/>
              </a:ext>
            </a:extLst>
          </p:cNvPr>
          <p:cNvSpPr txBox="1"/>
          <p:nvPr/>
        </p:nvSpPr>
        <p:spPr>
          <a:xfrm>
            <a:off x="4627635" y="2701709"/>
            <a:ext cx="5093880" cy="323165"/>
          </a:xfrm>
          <a:prstGeom prst="rect">
            <a:avLst/>
          </a:prstGeom>
          <a:solidFill>
            <a:srgbClr val="FF7C80">
              <a:alpha val="19610"/>
            </a:srgb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1500" b="1" i="0" u="none" strike="noStrike" kern="1200" cap="none" spc="0" normalizeH="0" baseline="0" dirty="0">
                <a:solidFill>
                  <a:srgbClr val="E262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[DGA] </a:t>
            </a:r>
            <a:r>
              <a:rPr kumimoji="0" lang="en-US" altLang="ko-KR" sz="1500" b="1" i="0" u="none" strike="noStrike" kern="1200" cap="none" spc="0" normalizeH="0" baseline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w1b27b646270c4930d4c6589cfac309b3f.cc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06265-735A-49AB-BAED-28D3203B5C2D}"/>
              </a:ext>
            </a:extLst>
          </p:cNvPr>
          <p:cNvSpPr txBox="1"/>
          <p:nvPr/>
        </p:nvSpPr>
        <p:spPr>
          <a:xfrm>
            <a:off x="795654" y="2708017"/>
            <a:ext cx="3569971" cy="323165"/>
          </a:xfrm>
          <a:prstGeom prst="rect">
            <a:avLst/>
          </a:prstGeom>
          <a:solidFill>
            <a:srgbClr val="8DD8CC">
              <a:alpha val="1961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 dirty="0">
                <a:solidFill>
                  <a:srgbClr val="3E5A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[NORMAL] </a:t>
            </a:r>
            <a:r>
              <a:rPr kumimoji="0" lang="en-US" altLang="ko-KR" sz="1500" b="1" i="0" u="none" strike="noStrike" kern="1200" cap="none" spc="0" normalizeH="0" baseline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kshiledjr.org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E6A042-69BE-46F3-B98D-2694DDC5F787}"/>
              </a:ext>
            </a:extLst>
          </p:cNvPr>
          <p:cNvSpPr txBox="1"/>
          <p:nvPr/>
        </p:nvSpPr>
        <p:spPr>
          <a:xfrm>
            <a:off x="4119312" y="4504998"/>
            <a:ext cx="8883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0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DF8308DF-F752-4B45-AF5D-E65264814DD6}"/>
              </a:ext>
            </a:extLst>
          </p:cNvPr>
          <p:cNvSpPr txBox="1"/>
          <p:nvPr/>
        </p:nvSpPr>
        <p:spPr>
          <a:xfrm>
            <a:off x="2283714" y="4524375"/>
            <a:ext cx="59385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7200" b="1" dirty="0">
                <a:solidFill>
                  <a:srgbClr val="3E5A66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sz="7200" b="1" dirty="0">
              <a:solidFill>
                <a:srgbClr val="3E5A66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36">
            <a:extLst>
              <a:ext uri="{FF2B5EF4-FFF2-40B4-BE49-F238E27FC236}">
                <a16:creationId xmlns:a16="http://schemas.microsoft.com/office/drawing/2014/main" id="{8E7E2D7E-C43D-4272-A9CD-2717843EDF60}"/>
              </a:ext>
            </a:extLst>
          </p:cNvPr>
          <p:cNvSpPr txBox="1"/>
          <p:nvPr/>
        </p:nvSpPr>
        <p:spPr>
          <a:xfrm>
            <a:off x="6504476" y="4518980"/>
            <a:ext cx="1367528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7200" b="1" dirty="0">
                <a:solidFill>
                  <a:srgbClr val="E2624B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34</a:t>
            </a:r>
            <a:endParaRPr lang="ko-KR" altLang="en-US" sz="7200" b="1" dirty="0">
              <a:solidFill>
                <a:srgbClr val="E2624B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A40E65-ECE3-4F23-82E2-29F4414710CF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A91D9-0189-4DFE-8577-228785355EE6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E04BC3-0CE2-4DFE-89AD-53480E95B3D2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F16FF-B47F-4FF5-A802-50FA4F802EC9}"/>
              </a:ext>
            </a:extLst>
          </p:cNvPr>
          <p:cNvSpPr txBox="1"/>
          <p:nvPr/>
        </p:nvSpPr>
        <p:spPr>
          <a:xfrm>
            <a:off x="1989062" y="1791825"/>
            <a:ext cx="5698765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상대적으로 긴  </a:t>
            </a:r>
            <a:r>
              <a:rPr kumimoji="0" lang="en-US" altLang="ko-KR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DGA</a:t>
            </a: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도메인의 길이 </a:t>
            </a:r>
            <a:endParaRPr kumimoji="0" lang="en-US" altLang="ko-KR" sz="2800" b="1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A1D673-5F92-47DE-AEF6-4D12A19BF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69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73389" y="741613"/>
            <a:ext cx="2287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2. AI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모델 개발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  <a:p>
            <a:pPr algn="just">
              <a:buClr>
                <a:srgbClr val="000000"/>
              </a:buClr>
              <a:defRPr/>
            </a:pP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주요 피처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엔트로피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C22E38-F76D-4645-B019-3BDE0C9B5D6C}"/>
              </a:ext>
            </a:extLst>
          </p:cNvPr>
          <p:cNvGrpSpPr/>
          <p:nvPr/>
        </p:nvGrpSpPr>
        <p:grpSpPr>
          <a:xfrm>
            <a:off x="986760" y="2930437"/>
            <a:ext cx="8606894" cy="2793780"/>
            <a:chOff x="1175254" y="2900945"/>
            <a:chExt cx="8606894" cy="27937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984D18-3857-43D6-8144-E69D84B71B36}"/>
                </a:ext>
              </a:extLst>
            </p:cNvPr>
            <p:cNvSpPr txBox="1"/>
            <p:nvPr/>
          </p:nvSpPr>
          <p:spPr>
            <a:xfrm>
              <a:off x="5084488" y="2900945"/>
              <a:ext cx="4697660" cy="369332"/>
            </a:xfrm>
            <a:prstGeom prst="rect">
              <a:avLst/>
            </a:prstGeom>
            <a:solidFill>
              <a:srgbClr val="FF7C80">
                <a:alpha val="19610"/>
              </a:srgb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kumimoji="0" lang="en-US" altLang="ko-KR" sz="1800" b="1" i="0" u="none" strike="noStrike" kern="1200" cap="none" spc="0" normalizeH="0" baseline="0" dirty="0">
                  <a:solidFill>
                    <a:srgbClr val="E262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[DGA] </a:t>
              </a:r>
              <a:r>
                <a:rPr kumimoji="0" lang="en-US" altLang="ko-KR" sz="1800" b="1" i="0" u="none" strike="noStrike" kern="1200" cap="none" spc="0" normalizeH="0" baseline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syg3cyekd869972hbj7cp2pg.biz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D08856-D2B8-437F-9E6D-EDAEF53E2B55}"/>
                </a:ext>
              </a:extLst>
            </p:cNvPr>
            <p:cNvSpPr txBox="1"/>
            <p:nvPr/>
          </p:nvSpPr>
          <p:spPr>
            <a:xfrm>
              <a:off x="1175254" y="2900945"/>
              <a:ext cx="3077862" cy="369332"/>
            </a:xfrm>
            <a:prstGeom prst="rect">
              <a:avLst/>
            </a:prstGeom>
            <a:solidFill>
              <a:srgbClr val="8DD8CC">
                <a:alpha val="1961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 dirty="0">
                  <a:solidFill>
                    <a:srgbClr val="3E5A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[NORMAL] </a:t>
              </a:r>
              <a:r>
                <a:rPr kumimoji="0" lang="en-US" altLang="ko-KR" sz="1800" b="1" i="0" u="none" strike="noStrike" kern="1200" cap="none" spc="0" normalizeH="0" baseline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kshiledjr.org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16FD387-C190-4F9C-B2E0-891AABA9D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7848" y="3662408"/>
              <a:ext cx="2116311" cy="2032317"/>
            </a:xfrm>
            <a:prstGeom prst="ellipse">
              <a:avLst/>
            </a:prstGeom>
            <a:solidFill>
              <a:srgbClr val="3E5A66"/>
            </a:solidFill>
            <a:ln w="50800" cap="flat" cmpd="sng" algn="ctr">
              <a:solidFill>
                <a:srgbClr val="3E5A66"/>
              </a:solidFill>
              <a:prstDash val="solid"/>
            </a:ln>
            <a:effectLst>
              <a:outerShdw blurRad="76200" dist="76200" dir="2700000" algn="ctr" rotWithShape="0">
                <a:srgbClr val="000000">
                  <a:alpha val="498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400" b="1" i="0" u="none" strike="noStrike" kern="1200" cap="none" spc="-400" normalizeH="0" baseline="0" dirty="0">
                  <a:solidFill>
                    <a:srgbClr val="FFFFFF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entropy</a:t>
              </a:r>
              <a:endParaRPr kumimoji="0" lang="en-US" altLang="ko-KR" sz="4000" b="1" i="0" u="none" strike="noStrike" kern="1200" cap="none" spc="-400" normalizeH="0" baseline="0" dirty="0">
                <a:solidFill>
                  <a:srgbClr val="FFFFFF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000" b="1" i="0" u="none" strike="noStrike" kern="1200" cap="none" spc="-400" normalizeH="0" baseline="0" dirty="0">
                  <a:solidFill>
                    <a:srgbClr val="FFFFFF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3.54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796681B-2542-4C61-B1DF-E89A7D2DFC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6547" y="3662407"/>
              <a:ext cx="2116311" cy="2032317"/>
            </a:xfrm>
            <a:prstGeom prst="ellipse">
              <a:avLst/>
            </a:prstGeom>
            <a:solidFill>
              <a:srgbClr val="E2624B"/>
            </a:solidFill>
            <a:ln w="50800" cap="flat" cmpd="sng" algn="ctr">
              <a:solidFill>
                <a:srgbClr val="E2624B"/>
              </a:solidFill>
              <a:prstDash val="solid"/>
            </a:ln>
            <a:effectLst>
              <a:outerShdw blurRad="76200" dist="76200" dir="2700000" algn="ctr" rotWithShape="0">
                <a:srgbClr val="000000">
                  <a:alpha val="498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400" b="1" i="0" u="none" strike="noStrike" kern="1200" cap="none" spc="-400" normalizeH="0" baseline="0" dirty="0">
                  <a:solidFill>
                    <a:srgbClr val="FFFFFF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entropy</a:t>
              </a:r>
              <a:endParaRPr kumimoji="0" lang="en-US" altLang="ko-KR" sz="4000" b="1" i="0" u="none" strike="noStrike" kern="1200" cap="none" spc="-400" normalizeH="0" baseline="0" dirty="0">
                <a:solidFill>
                  <a:srgbClr val="FFFFFF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000" b="1" i="0" u="none" strike="noStrike" kern="1200" cap="none" spc="-400" normalizeH="0" baseline="0" dirty="0">
                  <a:solidFill>
                    <a:srgbClr val="FFFFFF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4.23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31C4B8F-B701-43FB-983A-EECCE48E08C1}"/>
              </a:ext>
            </a:extLst>
          </p:cNvPr>
          <p:cNvSpPr txBox="1"/>
          <p:nvPr/>
        </p:nvSpPr>
        <p:spPr>
          <a:xfrm>
            <a:off x="4064622" y="4123281"/>
            <a:ext cx="8883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000" b="1" i="0" u="none" strike="noStrike" kern="1200" cap="none" spc="0" normalizeH="0" baseline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8B0CD6-5E22-4547-BE24-F5946578E526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790D96-83BF-4635-A3CD-6F9610AD04CC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3E21EC-FD08-4D3E-B0AF-39D934E64A74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0BC4B5-A4EA-433D-851D-E0B82E4966CA}"/>
              </a:ext>
            </a:extLst>
          </p:cNvPr>
          <p:cNvSpPr txBox="1"/>
          <p:nvPr/>
        </p:nvSpPr>
        <p:spPr>
          <a:xfrm>
            <a:off x="1788628" y="1629871"/>
            <a:ext cx="6415736" cy="954107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랜덤한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문자로 구성되어 다음 문자 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예측이 어려운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DGA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도메인</a:t>
            </a:r>
            <a:endParaRPr kumimoji="0" lang="en-US" altLang="ko-KR" sz="2800" b="1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DA3104-E900-463B-ACF9-06131A5A6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66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77200" y="747519"/>
            <a:ext cx="4972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2. AI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모델 개발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  <a:p>
            <a:pPr algn="just">
              <a:buClr>
                <a:srgbClr val="000000"/>
              </a:buClr>
              <a:defRPr/>
            </a:pP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주요 피처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: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연속되는 자음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숫자의 최대의 길이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BCE9D-713B-46F3-ABF5-62D59B016391}"/>
              </a:ext>
            </a:extLst>
          </p:cNvPr>
          <p:cNvSpPr txBox="1"/>
          <p:nvPr/>
        </p:nvSpPr>
        <p:spPr>
          <a:xfrm>
            <a:off x="4716879" y="2863810"/>
            <a:ext cx="4821277" cy="369332"/>
          </a:xfrm>
          <a:prstGeom prst="rect">
            <a:avLst/>
          </a:prstGeom>
          <a:solidFill>
            <a:srgbClr val="FF7C80">
              <a:alpha val="1961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E262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[DGA]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sy</a:t>
            </a:r>
            <a:r>
              <a:rPr kumimoji="0" lang="en-US" altLang="ko-KR" sz="1800" b="1" i="0" u="none" strike="noStrike" kern="1200" cap="none" spc="0" normalizeH="0" baseline="0" dirty="0">
                <a:highlight>
                  <a:srgbClr val="E2624B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g3c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</a:t>
            </a:r>
            <a:r>
              <a:rPr kumimoji="0" lang="en-US" altLang="ko-KR" sz="1800" b="1" i="0" u="none" strike="noStrike" kern="1200" cap="none" spc="0" normalizeH="0" baseline="0" dirty="0">
                <a:highlight>
                  <a:srgbClr val="E2624B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kd869972hbj7cp2pg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.biz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B9015-25F0-43FB-9A47-1812089F6502}"/>
              </a:ext>
            </a:extLst>
          </p:cNvPr>
          <p:cNvSpPr txBox="1"/>
          <p:nvPr/>
        </p:nvSpPr>
        <p:spPr>
          <a:xfrm>
            <a:off x="986759" y="2863810"/>
            <a:ext cx="3046225" cy="369332"/>
          </a:xfrm>
          <a:prstGeom prst="rect">
            <a:avLst/>
          </a:prstGeom>
          <a:solidFill>
            <a:srgbClr val="8DD8CC">
              <a:alpha val="1961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3E5A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[NORMAL] 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kumimoji="0" lang="en-US" altLang="ko-KR" sz="1800" b="1" i="0" strike="noStrike" kern="1200" cap="none" spc="0" normalizeH="0" baseline="0" dirty="0">
                <a:highlight>
                  <a:srgbClr val="2CC5C6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ksh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ile</a:t>
            </a:r>
            <a:r>
              <a:rPr kumimoji="0" lang="en-US" altLang="ko-KR" sz="1800" b="1" i="0" u="none" strike="noStrike" kern="1200" cap="none" spc="0" normalizeH="0" baseline="0" dirty="0">
                <a:highlight>
                  <a:srgbClr val="2CC5C6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djr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.org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FE98D-AAC5-4583-8595-9062DB4D73F9}"/>
              </a:ext>
            </a:extLst>
          </p:cNvPr>
          <p:cNvSpPr txBox="1"/>
          <p:nvPr/>
        </p:nvSpPr>
        <p:spPr>
          <a:xfrm>
            <a:off x="3915867" y="4206858"/>
            <a:ext cx="9117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000" b="1" i="0" u="none" strike="noStrike" kern="1200" cap="none" spc="0" normalizeH="0" baseline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DB260A8D-5A73-4D24-839E-588816A1E0E9}"/>
              </a:ext>
            </a:extLst>
          </p:cNvPr>
          <p:cNvSpPr txBox="1"/>
          <p:nvPr/>
        </p:nvSpPr>
        <p:spPr>
          <a:xfrm>
            <a:off x="2283714" y="4181475"/>
            <a:ext cx="609477" cy="1200329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 dirty="0">
                <a:solidFill>
                  <a:srgbClr val="3E5A66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9" name="TextBox 36">
            <a:extLst>
              <a:ext uri="{FF2B5EF4-FFF2-40B4-BE49-F238E27FC236}">
                <a16:creationId xmlns:a16="http://schemas.microsoft.com/office/drawing/2014/main" id="{5DD81B90-5B88-412D-9A53-C744E5838450}"/>
              </a:ext>
            </a:extLst>
          </p:cNvPr>
          <p:cNvSpPr txBox="1"/>
          <p:nvPr/>
        </p:nvSpPr>
        <p:spPr>
          <a:xfrm>
            <a:off x="6170190" y="4176080"/>
            <a:ext cx="1403514" cy="1200329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 dirty="0">
                <a:solidFill>
                  <a:srgbClr val="E2624B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D78510-2CB9-485C-A6C1-6695ED88ED3D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F396F2-3F5F-4537-ACE3-06EF58E7BE8E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195BE2-8F2D-4B67-AAC1-2B1EA4EAF889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550F7-7F34-4A5F-85F4-C7A6F4AEE58E}"/>
              </a:ext>
            </a:extLst>
          </p:cNvPr>
          <p:cNvSpPr txBox="1"/>
          <p:nvPr/>
        </p:nvSpPr>
        <p:spPr>
          <a:xfrm>
            <a:off x="1412837" y="1897997"/>
            <a:ext cx="7004669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연속되는 자음</a:t>
            </a:r>
            <a:r>
              <a:rPr kumimoji="0" lang="en-US" altLang="ko-KR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숫자의 길이가 긴 </a:t>
            </a:r>
            <a:r>
              <a:rPr kumimoji="0" lang="en-US" altLang="ko-KR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DGA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도메인</a:t>
            </a:r>
            <a:endParaRPr kumimoji="0" lang="en-US" altLang="ko-KR" sz="2800" b="1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204A2B-8E3D-426B-A3D3-784544861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75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79073" y="741949"/>
            <a:ext cx="5466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2. AI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모델 개발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: Random Forest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모델 성능 평가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908387EC-6F91-4718-8B68-748497C7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836986"/>
              </p:ext>
            </p:extLst>
          </p:nvPr>
        </p:nvGraphicFramePr>
        <p:xfrm>
          <a:off x="1496484" y="3349443"/>
          <a:ext cx="6896100" cy="2045191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sx="97000" sy="97000" algn="ctr" rotWithShape="0">
                    <a:srgbClr val="000000">
                      <a:alpha val="50000"/>
                    </a:srgbClr>
                  </a:outerShdw>
                </a:effectLst>
                <a:tableStyleId>{5C22544A-7EE6-4342-B048-85BDC9FD1C3A}</a:tableStyleId>
              </a:tblPr>
              <a:tblGrid>
                <a:gridCol w="1713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3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실제</a:t>
                      </a:r>
                      <a:r>
                        <a:rPr lang="ko-KR" altLang="en-US" sz="2300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정답</a:t>
                      </a:r>
                      <a:endParaRPr lang="ko-KR" altLang="en-US" sz="23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A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7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DGA</a:t>
                      </a:r>
                      <a:endParaRPr lang="ko-KR" altLang="en-US" sz="2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Normal</a:t>
                      </a:r>
                      <a:endParaRPr lang="ko-KR" altLang="en-US" sz="2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7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300" b="1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탐지 결과</a:t>
                      </a:r>
                      <a:endParaRPr lang="ko-KR" altLang="en-US" sz="2300" b="1" dirty="0">
                        <a:solidFill>
                          <a:srgbClr val="FFFF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A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DGA</a:t>
                      </a:r>
                      <a:endParaRPr lang="ko-KR" altLang="en-US" sz="2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244723</a:t>
                      </a:r>
                      <a:endParaRPr lang="ko-KR" altLang="en-US" sz="2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2955</a:t>
                      </a:r>
                      <a:endParaRPr lang="ko-KR" altLang="en-US" sz="2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57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Normal</a:t>
                      </a:r>
                      <a:endParaRPr lang="ko-KR" altLang="en-US" sz="2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5272</a:t>
                      </a:r>
                      <a:endParaRPr lang="ko-KR" altLang="en-US" sz="2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247050</a:t>
                      </a:r>
                      <a:endParaRPr lang="ko-KR" altLang="en-US" sz="2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9734" marR="109734" marT="54867" marB="54867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8">
            <a:extLst>
              <a:ext uri="{FF2B5EF4-FFF2-40B4-BE49-F238E27FC236}">
                <a16:creationId xmlns:a16="http://schemas.microsoft.com/office/drawing/2014/main" id="{63644E6C-4F76-4966-9D6A-1EA4B13FE691}"/>
              </a:ext>
            </a:extLst>
          </p:cNvPr>
          <p:cNvSpPr txBox="1"/>
          <p:nvPr/>
        </p:nvSpPr>
        <p:spPr>
          <a:xfrm>
            <a:off x="2912513" y="1510259"/>
            <a:ext cx="38604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•  </a:t>
            </a:r>
            <a:r>
              <a:rPr lang="ko-KR" altLang="en-US" sz="28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정확도 </a:t>
            </a:r>
            <a:r>
              <a:rPr lang="en-US" altLang="ko-KR" sz="28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en-US" altLang="ko-KR" sz="2800" b="1" dirty="0">
                <a:solidFill>
                  <a:srgbClr val="E2624B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98.35%</a:t>
            </a:r>
          </a:p>
          <a:p>
            <a:pPr lvl="0">
              <a:defRPr/>
            </a:pPr>
            <a:r>
              <a:rPr lang="en-US" altLang="ko-KR" sz="28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• </a:t>
            </a:r>
            <a:r>
              <a:rPr lang="ko-KR" altLang="en-US" sz="2800" b="1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오탐률</a:t>
            </a:r>
            <a:r>
              <a:rPr lang="ko-KR" altLang="en-US" sz="28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0.59%</a:t>
            </a:r>
          </a:p>
          <a:p>
            <a:pPr lvl="0">
              <a:defRPr/>
            </a:pPr>
            <a:r>
              <a:rPr lang="en-US" altLang="ko-KR" sz="28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• </a:t>
            </a:r>
            <a:r>
              <a:rPr lang="ko-KR" altLang="en-US" sz="2800" b="1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미탐률</a:t>
            </a:r>
            <a:r>
              <a:rPr lang="ko-KR" altLang="en-US" sz="28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1.05%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604F92-1D59-4971-BB3B-374B5899C678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C80EE8-5E90-4209-BE2B-2EAD590734F3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57AF27-9DAE-405F-AFBE-B135D1E2158E}"/>
              </a:ext>
            </a:extLst>
          </p:cNvPr>
          <p:cNvCxnSpPr>
            <a:cxnSpLocks/>
          </p:cNvCxnSpPr>
          <p:nvPr/>
        </p:nvCxnSpPr>
        <p:spPr>
          <a:xfrm>
            <a:off x="1474945" y="4398542"/>
            <a:ext cx="68961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252F5B-FF1A-4705-A08A-C2AEF2790CC2}"/>
              </a:ext>
            </a:extLst>
          </p:cNvPr>
          <p:cNvCxnSpPr>
            <a:cxnSpLocks/>
          </p:cNvCxnSpPr>
          <p:nvPr/>
        </p:nvCxnSpPr>
        <p:spPr>
          <a:xfrm flipH="1" flipV="1">
            <a:off x="4916645" y="3378851"/>
            <a:ext cx="6350" cy="204519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FF9E6F-0991-4B14-8D3F-06078F307F99}"/>
              </a:ext>
            </a:extLst>
          </p:cNvPr>
          <p:cNvCxnSpPr>
            <a:cxnSpLocks/>
          </p:cNvCxnSpPr>
          <p:nvPr/>
        </p:nvCxnSpPr>
        <p:spPr>
          <a:xfrm flipV="1">
            <a:off x="6772965" y="3906105"/>
            <a:ext cx="0" cy="148852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831DAC-207B-4486-9447-B094D602474E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CA0B37-899C-451F-986F-1C0D13EB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6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77EBB5B-6F84-4556-AA0F-B733A090A7BE}"/>
              </a:ext>
            </a:extLst>
          </p:cNvPr>
          <p:cNvCxnSpPr/>
          <p:nvPr/>
        </p:nvCxnSpPr>
        <p:spPr>
          <a:xfrm>
            <a:off x="274517" y="523057"/>
            <a:ext cx="935696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BA22BC-C046-44E5-9EA2-61B3983662B7}"/>
              </a:ext>
            </a:extLst>
          </p:cNvPr>
          <p:cNvSpPr/>
          <p:nvPr/>
        </p:nvSpPr>
        <p:spPr>
          <a:xfrm>
            <a:off x="8467992" y="445965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E42AF-8C7C-456E-B5AC-F92E1A5F874C}"/>
              </a:ext>
            </a:extLst>
          </p:cNvPr>
          <p:cNvSpPr txBox="1"/>
          <p:nvPr/>
        </p:nvSpPr>
        <p:spPr>
          <a:xfrm>
            <a:off x="587886" y="1341974"/>
            <a:ext cx="2200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FC591E-5ABE-41A0-B463-BDE26E1604C9}"/>
              </a:ext>
            </a:extLst>
          </p:cNvPr>
          <p:cNvSpPr txBox="1"/>
          <p:nvPr/>
        </p:nvSpPr>
        <p:spPr>
          <a:xfrm>
            <a:off x="4705251" y="2464693"/>
            <a:ext cx="1882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DC463-E18C-40A6-904E-75DA8AD335D3}"/>
              </a:ext>
            </a:extLst>
          </p:cNvPr>
          <p:cNvSpPr txBox="1"/>
          <p:nvPr/>
        </p:nvSpPr>
        <p:spPr>
          <a:xfrm>
            <a:off x="4687639" y="3433079"/>
            <a:ext cx="378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AEFE-8314-40E9-BEEE-9E5E08A648BC}"/>
              </a:ext>
            </a:extLst>
          </p:cNvPr>
          <p:cNvSpPr txBox="1"/>
          <p:nvPr/>
        </p:nvSpPr>
        <p:spPr>
          <a:xfrm>
            <a:off x="4697264" y="4388210"/>
            <a:ext cx="1882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2D4FDC-3A31-405D-8508-7C4CEDA533E9}"/>
              </a:ext>
            </a:extLst>
          </p:cNvPr>
          <p:cNvSpPr/>
          <p:nvPr/>
        </p:nvSpPr>
        <p:spPr>
          <a:xfrm rot="5400000">
            <a:off x="4352923" y="2759513"/>
            <a:ext cx="406521" cy="6095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highlight>
                <a:srgbClr val="353942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0FCA7F-D0E9-4611-AD11-8E7E9FBAE1F3}"/>
              </a:ext>
            </a:extLst>
          </p:cNvPr>
          <p:cNvSpPr/>
          <p:nvPr/>
        </p:nvSpPr>
        <p:spPr>
          <a:xfrm rot="5400000">
            <a:off x="4352922" y="3751947"/>
            <a:ext cx="406521" cy="6095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highlight>
                <a:srgbClr val="353942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82547-CD87-4125-A2DA-9BBD503A8FD4}"/>
              </a:ext>
            </a:extLst>
          </p:cNvPr>
          <p:cNvSpPr/>
          <p:nvPr/>
        </p:nvSpPr>
        <p:spPr>
          <a:xfrm rot="5400000">
            <a:off x="4352921" y="4624602"/>
            <a:ext cx="406521" cy="6095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highlight>
                <a:srgbClr val="353942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A5D849-5901-46D2-AB8E-E574E83D40B8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9EFF98-F02F-414E-9191-AA45608A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50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8565" y="722428"/>
            <a:ext cx="1495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3. 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대쉬보드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2E3FD-0AC7-4AFE-83A5-C6A98CBBE085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A1FD5A-6749-44B8-A0A8-5E9E7AD0B570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4765C5-83D0-44BD-ABD5-422759F65994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648FF-AFCC-4C45-B448-D62ED08F8B6E}"/>
              </a:ext>
            </a:extLst>
          </p:cNvPr>
          <p:cNvSpPr txBox="1"/>
          <p:nvPr/>
        </p:nvSpPr>
        <p:spPr>
          <a:xfrm>
            <a:off x="1583903" y="1479371"/>
            <a:ext cx="7004669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관리자용 대시보드 제공</a:t>
            </a:r>
            <a:endParaRPr kumimoji="0" lang="en-US" altLang="ko-KR" sz="2800" b="1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DA22295-35C4-45CF-BD42-576C6B501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" b="18151"/>
          <a:stretch/>
        </p:blipFill>
        <p:spPr>
          <a:xfrm>
            <a:off x="1242000" y="2450864"/>
            <a:ext cx="7725600" cy="3291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E5E5C4-F9CF-4019-BCE4-A138EE800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8565" y="722428"/>
            <a:ext cx="1495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3. 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대쉬보드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2E3FD-0AC7-4AFE-83A5-C6A98CBBE085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A1FD5A-6749-44B8-A0A8-5E9E7AD0B570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4765C5-83D0-44BD-ABD5-422759F65994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A3E5B50-FDD3-4989-A560-DF2BADAA7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261"/>
          <a:stretch/>
        </p:blipFill>
        <p:spPr>
          <a:xfrm>
            <a:off x="1240869" y="2451009"/>
            <a:ext cx="7725600" cy="328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8EFF2E-5101-43FE-8A7E-2939CB50304A}"/>
              </a:ext>
            </a:extLst>
          </p:cNvPr>
          <p:cNvSpPr/>
          <p:nvPr/>
        </p:nvSpPr>
        <p:spPr>
          <a:xfrm>
            <a:off x="6254612" y="4571999"/>
            <a:ext cx="2861956" cy="13355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/>
              <a:buNone/>
              <a:defRPr/>
            </a:pPr>
            <a:endParaRPr lang="ko-KR" altLang="en-US" sz="2000" b="1" dirty="0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86C5A-449A-4139-8FF8-EEB69789633F}"/>
              </a:ext>
            </a:extLst>
          </p:cNvPr>
          <p:cNvSpPr txBox="1"/>
          <p:nvPr/>
        </p:nvSpPr>
        <p:spPr>
          <a:xfrm>
            <a:off x="1583903" y="1479371"/>
            <a:ext cx="7004669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일일 </a:t>
            </a:r>
            <a:r>
              <a:rPr kumimoji="0" lang="en-US" altLang="ko-KR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DGA </a:t>
            </a: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탐지 개수 </a:t>
            </a:r>
            <a:r>
              <a:rPr kumimoji="0" lang="en-US" altLang="ko-KR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 일 경우 경고 </a:t>
            </a:r>
            <a:endParaRPr kumimoji="0" lang="en-US" altLang="ko-KR" sz="2800" b="1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89B177-EBF8-4D6A-ADE5-DFAE4AFCD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3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8565" y="722428"/>
            <a:ext cx="1495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3. 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대쉬보드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2E3FD-0AC7-4AFE-83A5-C6A98CBBE085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A1FD5A-6749-44B8-A0A8-5E9E7AD0B570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4765C5-83D0-44BD-ABD5-422759F65994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E84EBB-FCFF-4609-B951-92780990509B}"/>
              </a:ext>
            </a:extLst>
          </p:cNvPr>
          <p:cNvGrpSpPr/>
          <p:nvPr/>
        </p:nvGrpSpPr>
        <p:grpSpPr>
          <a:xfrm>
            <a:off x="715804" y="2358825"/>
            <a:ext cx="8474392" cy="2598420"/>
            <a:chOff x="700089" y="1916965"/>
            <a:chExt cx="8474392" cy="25984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40AFACA-45F1-486A-B732-C4B6A86EE66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0" r="369" b="47788"/>
            <a:stretch/>
          </p:blipFill>
          <p:spPr>
            <a:xfrm>
              <a:off x="700089" y="1916965"/>
              <a:ext cx="8474392" cy="2598420"/>
            </a:xfrm>
            <a:prstGeom prst="rect">
              <a:avLst/>
            </a:prstGeom>
          </p:spPr>
        </p:pic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6DA9E3C-A610-416D-81C0-351F12A2316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96" t="77471" r="468" b="16332"/>
            <a:stretch/>
          </p:blipFill>
          <p:spPr>
            <a:xfrm>
              <a:off x="8000796" y="4121930"/>
              <a:ext cx="1052035" cy="34954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EC7954E-28BB-46CF-87DE-55648A9A47DB}"/>
              </a:ext>
            </a:extLst>
          </p:cNvPr>
          <p:cNvSpPr txBox="1"/>
          <p:nvPr/>
        </p:nvSpPr>
        <p:spPr>
          <a:xfrm>
            <a:off x="1583903" y="1479371"/>
            <a:ext cx="7004669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탐지된 </a:t>
            </a:r>
            <a:r>
              <a:rPr kumimoji="0" lang="en-US" altLang="ko-KR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DGA</a:t>
            </a: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도메인 목록 열람</a:t>
            </a:r>
            <a:endParaRPr kumimoji="0" lang="en-US" altLang="ko-KR" sz="2800" b="1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635860-EC53-4229-A46A-60F324CC800C}"/>
              </a:ext>
            </a:extLst>
          </p:cNvPr>
          <p:cNvSpPr/>
          <p:nvPr/>
        </p:nvSpPr>
        <p:spPr>
          <a:xfrm>
            <a:off x="7972805" y="4538805"/>
            <a:ext cx="1139446" cy="349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4FC76A-D1AA-44A0-B23C-9C5C3EB3FB5F}"/>
              </a:ext>
            </a:extLst>
          </p:cNvPr>
          <p:cNvSpPr/>
          <p:nvPr/>
        </p:nvSpPr>
        <p:spPr>
          <a:xfrm>
            <a:off x="4401307" y="4823714"/>
            <a:ext cx="3123861" cy="1109830"/>
          </a:xfrm>
          <a:prstGeom prst="rect">
            <a:avLst/>
          </a:prstGeom>
          <a:solidFill>
            <a:srgbClr val="FF7C8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150000"/>
              </a:lnSpc>
              <a:buClr>
                <a:schemeClr val="tx1"/>
              </a:buClr>
              <a:buFont typeface="Wingdings"/>
              <a:buNone/>
              <a:defRPr/>
            </a:pP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블랙</a:t>
            </a: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리스트에 추가</a:t>
            </a:r>
          </a:p>
          <a:p>
            <a:pPr marL="0" indent="0" algn="ctr">
              <a:lnSpc>
                <a:spcPct val="150000"/>
              </a:lnSpc>
              <a:buClr>
                <a:schemeClr val="tx1"/>
              </a:buClr>
              <a:buFont typeface="Wingdings"/>
              <a:buNone/>
              <a:defRPr/>
            </a:pP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탐지 목록에서 제거 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20DF419-B4E4-47C0-807A-A978CB60A21C}"/>
              </a:ext>
            </a:extLst>
          </p:cNvPr>
          <p:cNvCxnSpPr>
            <a:cxnSpLocks/>
          </p:cNvCxnSpPr>
          <p:nvPr/>
        </p:nvCxnSpPr>
        <p:spPr>
          <a:xfrm rot="5400000">
            <a:off x="7765715" y="4672784"/>
            <a:ext cx="601642" cy="1082735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FC6561-120F-463B-AFDC-76681F3AE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8565" y="722428"/>
            <a:ext cx="1495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3. 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대쉬보드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2E3FD-0AC7-4AFE-83A5-C6A98CBBE085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A1FD5A-6749-44B8-A0A8-5E9E7AD0B570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4765C5-83D0-44BD-ABD5-422759F65994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E84EBB-FCFF-4609-B951-92780990509B}"/>
              </a:ext>
            </a:extLst>
          </p:cNvPr>
          <p:cNvGrpSpPr/>
          <p:nvPr/>
        </p:nvGrpSpPr>
        <p:grpSpPr>
          <a:xfrm>
            <a:off x="715804" y="2358825"/>
            <a:ext cx="8474392" cy="2598420"/>
            <a:chOff x="700089" y="1916965"/>
            <a:chExt cx="8474392" cy="25984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40AFACA-45F1-486A-B732-C4B6A86EE66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0" r="369" b="47788"/>
            <a:stretch/>
          </p:blipFill>
          <p:spPr>
            <a:xfrm>
              <a:off x="700089" y="1916965"/>
              <a:ext cx="8474392" cy="2598420"/>
            </a:xfrm>
            <a:prstGeom prst="rect">
              <a:avLst/>
            </a:prstGeom>
          </p:spPr>
        </p:pic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6DA9E3C-A610-416D-81C0-351F12A2316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96" t="77471" r="468" b="16332"/>
            <a:stretch/>
          </p:blipFill>
          <p:spPr>
            <a:xfrm>
              <a:off x="8000796" y="4121930"/>
              <a:ext cx="1052035" cy="34954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EC7954E-28BB-46CF-87DE-55648A9A47DB}"/>
              </a:ext>
            </a:extLst>
          </p:cNvPr>
          <p:cNvSpPr txBox="1"/>
          <p:nvPr/>
        </p:nvSpPr>
        <p:spPr>
          <a:xfrm>
            <a:off x="1583903" y="1479371"/>
            <a:ext cx="7004669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탐지된 </a:t>
            </a:r>
            <a:r>
              <a:rPr kumimoji="0" lang="en-US" altLang="ko-KR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DGA</a:t>
            </a: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도메인 목록 열람</a:t>
            </a:r>
            <a:endParaRPr kumimoji="0" lang="en-US" altLang="ko-KR" sz="2800" b="1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E07AAB-8B43-445D-AE6E-5A9CB4E0480A}"/>
              </a:ext>
            </a:extLst>
          </p:cNvPr>
          <p:cNvSpPr/>
          <p:nvPr/>
        </p:nvSpPr>
        <p:spPr>
          <a:xfrm>
            <a:off x="4436533" y="3122255"/>
            <a:ext cx="973667" cy="1212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408508-C2DB-43F5-A71C-AA56395F78D4}"/>
              </a:ext>
            </a:extLst>
          </p:cNvPr>
          <p:cNvSpPr/>
          <p:nvPr/>
        </p:nvSpPr>
        <p:spPr>
          <a:xfrm>
            <a:off x="4102145" y="4785627"/>
            <a:ext cx="3432584" cy="992230"/>
          </a:xfrm>
          <a:prstGeom prst="rect">
            <a:avLst/>
          </a:prstGeom>
          <a:solidFill>
            <a:srgbClr val="FF7C8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150000"/>
              </a:lnSpc>
              <a:buClr>
                <a:schemeClr val="tx1"/>
              </a:buClr>
              <a:buFont typeface="Wingdings"/>
              <a:buNone/>
              <a:defRPr/>
            </a:pP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- DGA Malware</a:t>
            </a: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에 감염된 </a:t>
            </a: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HOST</a:t>
            </a: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특정 가능</a:t>
            </a:r>
            <a:endParaRPr lang="en-US" altLang="ko-K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66BCE9-10E1-4239-B0EF-9B0D122E5E9D}"/>
              </a:ext>
            </a:extLst>
          </p:cNvPr>
          <p:cNvCxnSpPr/>
          <p:nvPr/>
        </p:nvCxnSpPr>
        <p:spPr>
          <a:xfrm rot="16200000" flipH="1">
            <a:off x="4652777" y="4563790"/>
            <a:ext cx="4436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3E5B20-A2F4-4B4A-B0DB-105573A3F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64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8565" y="722428"/>
            <a:ext cx="1495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3. 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대쉬보드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2E3FD-0AC7-4AFE-83A5-C6A98CBBE085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A1FD5A-6749-44B8-A0A8-5E9E7AD0B570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4765C5-83D0-44BD-ABD5-422759F65994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394808-6F6B-4254-BB51-3907D1169F4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0043" t="8400" r="13369" b="57823"/>
          <a:stretch/>
        </p:blipFill>
        <p:spPr>
          <a:xfrm>
            <a:off x="1946817" y="1944938"/>
            <a:ext cx="6181000" cy="1760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072EC7-237B-4750-8197-7C1B50F3DEC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86592" t="77822" r="509" b="16484"/>
          <a:stretch/>
        </p:blipFill>
        <p:spPr>
          <a:xfrm>
            <a:off x="6382336" y="3442871"/>
            <a:ext cx="1548000" cy="426662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AA45029-5340-488D-87C5-4681BD4391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6" t="7848" r="11631" b="57871"/>
          <a:stretch/>
        </p:blipFill>
        <p:spPr>
          <a:xfrm>
            <a:off x="2036525" y="3823105"/>
            <a:ext cx="6278097" cy="183204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B7E486D-885F-490D-B0A5-DBD738861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4" t="74924" b="17885"/>
          <a:stretch/>
        </p:blipFill>
        <p:spPr>
          <a:xfrm>
            <a:off x="6415891" y="5477800"/>
            <a:ext cx="1711926" cy="5521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43D597-B16D-4D1D-A922-95F6FF3F6F4A}"/>
              </a:ext>
            </a:extLst>
          </p:cNvPr>
          <p:cNvSpPr/>
          <p:nvPr/>
        </p:nvSpPr>
        <p:spPr>
          <a:xfrm>
            <a:off x="6545945" y="3506815"/>
            <a:ext cx="1384391" cy="349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1178F-EF98-437C-A983-1D081972BEAA}"/>
              </a:ext>
            </a:extLst>
          </p:cNvPr>
          <p:cNvSpPr txBox="1"/>
          <p:nvPr/>
        </p:nvSpPr>
        <p:spPr>
          <a:xfrm>
            <a:off x="1498003" y="1303951"/>
            <a:ext cx="7004669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Blacklist/ Whitelist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로 도메인 관리</a:t>
            </a:r>
            <a:endParaRPr kumimoji="0" lang="en-US" altLang="ko-KR" sz="2800" b="1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6F979-CF5F-4654-B838-433AC2A4F340}"/>
              </a:ext>
            </a:extLst>
          </p:cNvPr>
          <p:cNvSpPr/>
          <p:nvPr/>
        </p:nvSpPr>
        <p:spPr>
          <a:xfrm>
            <a:off x="6476165" y="5554049"/>
            <a:ext cx="1533302" cy="359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0C79F2-767C-462E-9983-AAD4DF387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88565" y="722428"/>
            <a:ext cx="1495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3. 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대쉬보드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2E3FD-0AC7-4AFE-83A5-C6A98CBBE085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A1FD5A-6749-44B8-A0A8-5E9E7AD0B570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4765C5-83D0-44BD-ABD5-422759F65994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DE8E709-3343-44B5-B692-D6D69461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9" t="18546" r="27282" b="3661"/>
          <a:stretch/>
        </p:blipFill>
        <p:spPr>
          <a:xfrm>
            <a:off x="3564777" y="2079617"/>
            <a:ext cx="3244088" cy="41610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212F38-DB04-4435-8CDE-47A8700A39D4}"/>
              </a:ext>
            </a:extLst>
          </p:cNvPr>
          <p:cNvSpPr/>
          <p:nvPr/>
        </p:nvSpPr>
        <p:spPr>
          <a:xfrm>
            <a:off x="3422029" y="2463800"/>
            <a:ext cx="3486771" cy="15513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/>
              <a:buNone/>
              <a:defRPr/>
            </a:pPr>
            <a:endParaRPr lang="ko-KR" altLang="en-US" sz="2000" b="1" dirty="0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EB25AF-2E49-415D-8FB7-415EFB5188BE}"/>
              </a:ext>
            </a:extLst>
          </p:cNvPr>
          <p:cNvSpPr txBox="1"/>
          <p:nvPr/>
        </p:nvSpPr>
        <p:spPr>
          <a:xfrm>
            <a:off x="1684487" y="1266390"/>
            <a:ext cx="7004669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kumimoji="0" lang="en-US" altLang="ko-KR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0" lang="ko-KR" altLang="en-US" sz="2800" b="1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월간 보고서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제공</a:t>
            </a:r>
            <a:endParaRPr kumimoji="0" lang="en-US" altLang="ko-KR" sz="2800" b="1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0953BA-A3CA-4B0B-8F79-AFD83DA9A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2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75778" y="705258"/>
            <a:ext cx="2468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4. D-CATCHER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시연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pic>
        <p:nvPicPr>
          <p:cNvPr id="3" name="그림 2" descr="지도, 컴퓨터, 시계이(가) 표시된 사진&#10;&#10;자동 생성된 설명">
            <a:extLst>
              <a:ext uri="{FF2B5EF4-FFF2-40B4-BE49-F238E27FC236}">
                <a16:creationId xmlns:a16="http://schemas.microsoft.com/office/drawing/2014/main" id="{9220EB2F-8F15-4077-BEB9-BDD88FF00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7" y="1197167"/>
            <a:ext cx="7022828" cy="47654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4DF275-0CC5-4347-B07D-10683F48BF21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8239ED-D6F5-4B8A-8B9C-24938D9E1BF5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949119-E3B0-4574-AF57-A6D965B53C5B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7457DF-6A14-4EBC-8332-BEAE2F508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175778" y="705258"/>
            <a:ext cx="2468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4. D-CATCHER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시연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4DF275-0CC5-4347-B07D-10683F48BF21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8239ED-D6F5-4B8A-8B9C-24938D9E1BF5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949119-E3B0-4574-AF57-A6D965B53C5B}"/>
              </a:ext>
            </a:extLst>
          </p:cNvPr>
          <p:cNvSpPr/>
          <p:nvPr/>
        </p:nvSpPr>
        <p:spPr>
          <a:xfrm>
            <a:off x="8069067" y="-9625"/>
            <a:ext cx="19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D-CATCHER</a:t>
            </a:r>
            <a:endParaRPr lang="ko-KR" altLang="en-US" sz="700" dirty="0"/>
          </a:p>
        </p:txBody>
      </p:sp>
      <p:pic>
        <p:nvPicPr>
          <p:cNvPr id="2" name="INFOTECT_최종_시연영상">
            <a:hlinkClick r:id="" action="ppaction://media"/>
            <a:extLst>
              <a:ext uri="{FF2B5EF4-FFF2-40B4-BE49-F238E27FC236}">
                <a16:creationId xmlns:a16="http://schemas.microsoft.com/office/drawing/2014/main" id="{75901DC3-1377-4206-909C-43F12DCDEB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152" y="1290860"/>
            <a:ext cx="8157696" cy="458534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43BA28-9D98-4E55-B494-6C18124EC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54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1167DA-3F3F-4E46-8A2C-123747FC0429}"/>
              </a:ext>
            </a:extLst>
          </p:cNvPr>
          <p:cNvSpPr/>
          <p:nvPr/>
        </p:nvSpPr>
        <p:spPr>
          <a:xfrm>
            <a:off x="265919" y="2590671"/>
            <a:ext cx="1847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b="1" kern="0" spc="-56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여기어때 잘난체 OTF" pitchFamily="34" charset="0"/>
              </a:rPr>
              <a:t>03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49B534-0548-433F-AA88-A65C2B240B30}"/>
              </a:ext>
            </a:extLst>
          </p:cNvPr>
          <p:cNvSpPr/>
          <p:nvPr/>
        </p:nvSpPr>
        <p:spPr>
          <a:xfrm>
            <a:off x="1852719" y="2720470"/>
            <a:ext cx="31002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kern="0" spc="-56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여기어때 잘난체 OTF" pitchFamily="34" charset="0"/>
              </a:rPr>
              <a:t> 결론</a:t>
            </a:r>
            <a:endParaRPr lang="ko-KR" altLang="en-US" sz="180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21CD36-AEEA-4903-B36D-4CBF0F3BC43C}"/>
              </a:ext>
            </a:extLst>
          </p:cNvPr>
          <p:cNvSpPr/>
          <p:nvPr/>
        </p:nvSpPr>
        <p:spPr>
          <a:xfrm>
            <a:off x="236014" y="6234452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772A4E-D108-4B38-9961-C8B4635B1DFB}"/>
              </a:ext>
            </a:extLst>
          </p:cNvPr>
          <p:cNvCxnSpPr/>
          <p:nvPr/>
        </p:nvCxnSpPr>
        <p:spPr>
          <a:xfrm>
            <a:off x="274517" y="523057"/>
            <a:ext cx="935696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3A20B8-09E3-44E4-8330-49A92CD6E1C7}"/>
              </a:ext>
            </a:extLst>
          </p:cNvPr>
          <p:cNvSpPr/>
          <p:nvPr/>
        </p:nvSpPr>
        <p:spPr>
          <a:xfrm>
            <a:off x="8467992" y="445965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A9D0D-47E3-43DB-8DA8-4A805603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38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51B96B3-7BFA-4A76-A8F9-91129CA288E4}"/>
              </a:ext>
            </a:extLst>
          </p:cNvPr>
          <p:cNvSpPr/>
          <p:nvPr/>
        </p:nvSpPr>
        <p:spPr>
          <a:xfrm>
            <a:off x="1104285" y="1720565"/>
            <a:ext cx="7621773" cy="1081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70F036-C0DA-4B64-A614-348938820F60}"/>
              </a:ext>
            </a:extLst>
          </p:cNvPr>
          <p:cNvSpPr/>
          <p:nvPr/>
        </p:nvSpPr>
        <p:spPr>
          <a:xfrm>
            <a:off x="1104285" y="3004616"/>
            <a:ext cx="7621773" cy="1081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7071E6-890C-4D0C-B5EE-95576D426D17}"/>
              </a:ext>
            </a:extLst>
          </p:cNvPr>
          <p:cNvSpPr/>
          <p:nvPr/>
        </p:nvSpPr>
        <p:spPr>
          <a:xfrm>
            <a:off x="1104285" y="4259483"/>
            <a:ext cx="7621773" cy="1081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227E1B1E-0F1F-42D7-A921-37FD13971D2C}"/>
              </a:ext>
            </a:extLst>
          </p:cNvPr>
          <p:cNvSpPr/>
          <p:nvPr/>
        </p:nvSpPr>
        <p:spPr>
          <a:xfrm rot="5400000">
            <a:off x="1200635" y="1685570"/>
            <a:ext cx="1045120" cy="1171106"/>
          </a:xfrm>
          <a:prstGeom prst="rtTriangle">
            <a:avLst/>
          </a:prstGeom>
          <a:solidFill>
            <a:srgbClr val="3F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B693089-5C49-4678-B37D-461842CEB334}"/>
              </a:ext>
            </a:extLst>
          </p:cNvPr>
          <p:cNvSpPr/>
          <p:nvPr/>
        </p:nvSpPr>
        <p:spPr>
          <a:xfrm rot="5400000">
            <a:off x="1200635" y="2969622"/>
            <a:ext cx="1045120" cy="1171106"/>
          </a:xfrm>
          <a:prstGeom prst="rtTriangle">
            <a:avLst/>
          </a:prstGeom>
          <a:solidFill>
            <a:srgbClr val="527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5E7832C2-A24C-4440-B095-FCDE893E3A91}"/>
              </a:ext>
            </a:extLst>
          </p:cNvPr>
          <p:cNvSpPr/>
          <p:nvPr/>
        </p:nvSpPr>
        <p:spPr>
          <a:xfrm rot="5400000">
            <a:off x="1200635" y="4224490"/>
            <a:ext cx="1045120" cy="1171106"/>
          </a:xfrm>
          <a:prstGeom prst="rtTriangle">
            <a:avLst/>
          </a:prstGeom>
          <a:solidFill>
            <a:srgbClr val="8C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6FB11-DC8D-4E17-857C-94D0010A8A03}"/>
              </a:ext>
            </a:extLst>
          </p:cNvPr>
          <p:cNvSpPr txBox="1"/>
          <p:nvPr/>
        </p:nvSpPr>
        <p:spPr>
          <a:xfrm>
            <a:off x="3562783" y="2343493"/>
            <a:ext cx="1204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DF30D-BD7C-4B62-A9A9-A62125A4074E}"/>
              </a:ext>
            </a:extLst>
          </p:cNvPr>
          <p:cNvSpPr txBox="1"/>
          <p:nvPr/>
        </p:nvSpPr>
        <p:spPr>
          <a:xfrm>
            <a:off x="3562783" y="3610185"/>
            <a:ext cx="1204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0695D-8C4B-4AC1-B03E-DB9AD8997471}"/>
              </a:ext>
            </a:extLst>
          </p:cNvPr>
          <p:cNvSpPr txBox="1"/>
          <p:nvPr/>
        </p:nvSpPr>
        <p:spPr>
          <a:xfrm>
            <a:off x="3562783" y="4861141"/>
            <a:ext cx="1204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917173-6778-4972-B697-3503DDF7B30D}"/>
              </a:ext>
            </a:extLst>
          </p:cNvPr>
          <p:cNvSpPr/>
          <p:nvPr/>
        </p:nvSpPr>
        <p:spPr>
          <a:xfrm>
            <a:off x="207815" y="720968"/>
            <a:ext cx="1431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1.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기대효과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022810-11D3-45D5-90B7-A832F0081D2A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solidFill>
              <a:srgbClr val="353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C8579-377D-4316-ABD3-9AB93EB43733}"/>
              </a:ext>
            </a:extLst>
          </p:cNvPr>
          <p:cNvSpPr txBox="1"/>
          <p:nvPr/>
        </p:nvSpPr>
        <p:spPr>
          <a:xfrm>
            <a:off x="1179942" y="1755452"/>
            <a:ext cx="1204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8B83AF-C428-4415-817F-38AE872E10FE}"/>
              </a:ext>
            </a:extLst>
          </p:cNvPr>
          <p:cNvSpPr txBox="1"/>
          <p:nvPr/>
        </p:nvSpPr>
        <p:spPr>
          <a:xfrm>
            <a:off x="1137642" y="3046518"/>
            <a:ext cx="1204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4020BE-ADF7-47F6-A6D0-8667CD556647}"/>
              </a:ext>
            </a:extLst>
          </p:cNvPr>
          <p:cNvSpPr txBox="1"/>
          <p:nvPr/>
        </p:nvSpPr>
        <p:spPr>
          <a:xfrm>
            <a:off x="2308746" y="3120782"/>
            <a:ext cx="5789771" cy="88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관제용 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DGA Malware </a:t>
            </a: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감염 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HOST  </a:t>
            </a: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색출 </a:t>
            </a:r>
            <a:endParaRPr lang="en-US" altLang="ko-K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	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초동조치를 통해 추가 피해확산 방지</a:t>
            </a: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9A916C-F53B-47B6-A06F-90FB82CF6397}"/>
              </a:ext>
            </a:extLst>
          </p:cNvPr>
          <p:cNvSpPr txBox="1"/>
          <p:nvPr/>
        </p:nvSpPr>
        <p:spPr>
          <a:xfrm>
            <a:off x="2308746" y="4217680"/>
            <a:ext cx="5789771" cy="1014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DGA</a:t>
            </a: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도메인 수집</a:t>
            </a:r>
            <a:endParaRPr lang="en-US" altLang="ko-K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	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사이버 위협 정보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악성코드 특징 활용 가능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242464-E91A-4F8B-B20D-C82E264DE6CD}"/>
              </a:ext>
            </a:extLst>
          </p:cNvPr>
          <p:cNvSpPr txBox="1"/>
          <p:nvPr/>
        </p:nvSpPr>
        <p:spPr>
          <a:xfrm>
            <a:off x="2308745" y="1696000"/>
            <a:ext cx="5789771" cy="1014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관제용 </a:t>
            </a:r>
            <a:r>
              <a:rPr lang="ko-KR" alt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대쉬보드</a:t>
            </a: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페이지 제공 </a:t>
            </a:r>
            <a:endParaRPr lang="en-US" altLang="ko-K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	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관리자의 업무효율성 증진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D0AFEE-6767-41B2-BA3B-14F2616B768A}"/>
              </a:ext>
            </a:extLst>
          </p:cNvPr>
          <p:cNvSpPr/>
          <p:nvPr/>
        </p:nvSpPr>
        <p:spPr>
          <a:xfrm>
            <a:off x="8906465" y="0"/>
            <a:ext cx="1163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ko-KR" altLang="en-US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ko-KR" altLang="en-US" sz="7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7A6EDB-CEE6-4830-8CFF-74E636153BB5}"/>
              </a:ext>
            </a:extLst>
          </p:cNvPr>
          <p:cNvSpPr/>
          <p:nvPr/>
        </p:nvSpPr>
        <p:spPr>
          <a:xfrm>
            <a:off x="236014" y="6234452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DEFF71-B47A-47A5-BB39-15A0A718B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85409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1167DA-3F3F-4E46-8A2C-123747FC0429}"/>
              </a:ext>
            </a:extLst>
          </p:cNvPr>
          <p:cNvSpPr/>
          <p:nvPr/>
        </p:nvSpPr>
        <p:spPr>
          <a:xfrm>
            <a:off x="265919" y="2590671"/>
            <a:ext cx="1847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b="1" kern="0" spc="-56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여기어때 잘난체 OTF" pitchFamily="34" charset="0"/>
              </a:rPr>
              <a:t>01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49B534-0548-433F-AA88-A65C2B240B30}"/>
              </a:ext>
            </a:extLst>
          </p:cNvPr>
          <p:cNvSpPr/>
          <p:nvPr/>
        </p:nvSpPr>
        <p:spPr>
          <a:xfrm>
            <a:off x="1852719" y="2778220"/>
            <a:ext cx="31002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kern="0" spc="-56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여기어때 잘난체 OTF" pitchFamily="34" charset="0"/>
              </a:rPr>
              <a:t> 개 요</a:t>
            </a:r>
            <a:endParaRPr lang="ko-KR" altLang="en-US" sz="180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540EE0-589E-4E86-A408-CBF645AC88A6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F9FD9A-97E7-4032-848A-A6E3DE577618}"/>
              </a:ext>
            </a:extLst>
          </p:cNvPr>
          <p:cNvCxnSpPr/>
          <p:nvPr/>
        </p:nvCxnSpPr>
        <p:spPr>
          <a:xfrm>
            <a:off x="274517" y="523057"/>
            <a:ext cx="935696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5953CC-EF81-4292-A2AA-7DABD7E91B8E}"/>
              </a:ext>
            </a:extLst>
          </p:cNvPr>
          <p:cNvSpPr/>
          <p:nvPr/>
        </p:nvSpPr>
        <p:spPr>
          <a:xfrm>
            <a:off x="8467992" y="445965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F6F0DB-F7B2-4328-9833-BFBE3CC7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67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AE7B81-7882-4506-99A5-08CFB8C12357}"/>
              </a:ext>
            </a:extLst>
          </p:cNvPr>
          <p:cNvSpPr/>
          <p:nvPr/>
        </p:nvSpPr>
        <p:spPr>
          <a:xfrm>
            <a:off x="217440" y="725310"/>
            <a:ext cx="2438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2.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한계점 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향후계획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DB1132-8EF9-4519-B08B-A473C9BAA5DD}"/>
              </a:ext>
            </a:extLst>
          </p:cNvPr>
          <p:cNvSpPr/>
          <p:nvPr/>
        </p:nvSpPr>
        <p:spPr>
          <a:xfrm>
            <a:off x="6936020" y="2381770"/>
            <a:ext cx="2302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실시간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재학습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2C1812-95B6-49CB-8B2C-A30ADBA7ABEE}"/>
              </a:ext>
            </a:extLst>
          </p:cNvPr>
          <p:cNvSpPr txBox="1"/>
          <p:nvPr/>
        </p:nvSpPr>
        <p:spPr>
          <a:xfrm>
            <a:off x="6881985" y="4406613"/>
            <a:ext cx="29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방화벽 기능을 탑재한 솔루션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A5464C-FB35-4B9E-A08F-3DBD8AA0D055}"/>
              </a:ext>
            </a:extLst>
          </p:cNvPr>
          <p:cNvSpPr txBox="1"/>
          <p:nvPr/>
        </p:nvSpPr>
        <p:spPr>
          <a:xfrm>
            <a:off x="1933035" y="4353911"/>
            <a:ext cx="3146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미탐과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b="1" i="0" u="none" strike="noStrike" kern="1200" cap="none" spc="0" normalizeH="0" baseline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오탐에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이슈 방지 위해서는 사람의 개입이 불가피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F75537-8BBC-4556-9C09-765ECA23B62C}"/>
              </a:ext>
            </a:extLst>
          </p:cNvPr>
          <p:cNvSpPr txBox="1"/>
          <p:nvPr/>
        </p:nvSpPr>
        <p:spPr>
          <a:xfrm>
            <a:off x="1873166" y="2277098"/>
            <a:ext cx="2972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strike="noStrike" kern="1200" cap="none" spc="0" normalizeH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kumimoji="0" lang="en-US" altLang="ko-KR" b="1" i="0" strike="noStrike" kern="1200" cap="none" spc="0" normalizeH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DGA</a:t>
            </a:r>
            <a:r>
              <a:rPr kumimoji="0" lang="ko-KR" altLang="en-US" b="1" i="0" strike="noStrike" kern="1200" cap="none" spc="0" normalizeH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알고리즘 등장 시 추가 학습이 필요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16D32BE-B911-43C0-B589-9F6C3E984DD9}"/>
              </a:ext>
            </a:extLst>
          </p:cNvPr>
          <p:cNvSpPr>
            <a:spLocks noChangeAspect="1"/>
          </p:cNvSpPr>
          <p:nvPr/>
        </p:nvSpPr>
        <p:spPr>
          <a:xfrm>
            <a:off x="319510" y="1796056"/>
            <a:ext cx="1492567" cy="1492567"/>
          </a:xfrm>
          <a:prstGeom prst="ellipse">
            <a:avLst/>
          </a:prstGeom>
          <a:solidFill>
            <a:srgbClr val="FF7C80">
              <a:alpha val="100000"/>
            </a:srgbClr>
          </a:solidFill>
          <a:ln w="50800" cap="flat" cmpd="sng" algn="ctr">
            <a:solidFill>
              <a:srgbClr val="FF7C80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-400" normalizeH="0" baseline="0" dirty="0" err="1">
                <a:solidFill>
                  <a:srgbClr val="FFFFFF"/>
                </a:solidFill>
                <a:effectLst/>
                <a:latin typeface="맑은 고딕"/>
              </a:rPr>
              <a:t>재학습</a:t>
            </a:r>
            <a:endParaRPr kumimoji="0" lang="ko-KR" altLang="en-US" sz="2500" b="1" i="0" u="none" strike="noStrike" kern="1200" cap="none" spc="-400" normalizeH="0" baseline="0" dirty="0">
              <a:solidFill>
                <a:srgbClr val="FFFFFF"/>
              </a:solidFill>
              <a:effectLst/>
              <a:latin typeface="맑은 고딕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1BA22AC-D681-4D41-85C3-39C6F35D6431}"/>
              </a:ext>
            </a:extLst>
          </p:cNvPr>
          <p:cNvSpPr>
            <a:spLocks noChangeAspect="1"/>
          </p:cNvSpPr>
          <p:nvPr/>
        </p:nvSpPr>
        <p:spPr>
          <a:xfrm>
            <a:off x="319510" y="3911134"/>
            <a:ext cx="1492567" cy="1492567"/>
          </a:xfrm>
          <a:prstGeom prst="ellipse">
            <a:avLst/>
          </a:prstGeom>
          <a:solidFill>
            <a:srgbClr val="FF7C80">
              <a:alpha val="100000"/>
            </a:srgbClr>
          </a:solidFill>
          <a:ln w="50800" cap="flat" cmpd="sng" algn="ctr">
            <a:solidFill>
              <a:srgbClr val="FF7C80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-400" normalizeH="0" baseline="0" dirty="0">
                <a:solidFill>
                  <a:srgbClr val="FFFFFF"/>
                </a:solidFill>
                <a:effectLst/>
                <a:latin typeface="맑은 고딕"/>
              </a:rPr>
              <a:t>실시간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-400" normalizeH="0" baseline="0" dirty="0">
                <a:solidFill>
                  <a:srgbClr val="FFFFFF"/>
                </a:solidFill>
                <a:effectLst/>
                <a:latin typeface="맑은 고딕"/>
              </a:rPr>
              <a:t>차단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673AABA-B052-4C7E-A0AD-383F8C555092}"/>
              </a:ext>
            </a:extLst>
          </p:cNvPr>
          <p:cNvGrpSpPr/>
          <p:nvPr/>
        </p:nvGrpSpPr>
        <p:grpSpPr>
          <a:xfrm>
            <a:off x="5337584" y="1799614"/>
            <a:ext cx="1553656" cy="1514444"/>
            <a:chOff x="5092117" y="369116"/>
            <a:chExt cx="1494000" cy="149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12A8E2B-5F0E-47EC-9F53-405DD34E0811}"/>
                </a:ext>
              </a:extLst>
            </p:cNvPr>
            <p:cNvSpPr/>
            <p:nvPr/>
          </p:nvSpPr>
          <p:spPr>
            <a:xfrm>
              <a:off x="5092117" y="369116"/>
              <a:ext cx="1494000" cy="1494000"/>
            </a:xfrm>
            <a:prstGeom prst="ellipse">
              <a:avLst/>
            </a:prstGeom>
            <a:solidFill>
              <a:srgbClr val="29C7CA"/>
            </a:solidFill>
            <a:ln>
              <a:solidFill>
                <a:srgbClr val="29C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0DDBC1E-5FAF-4759-A6D4-14D12A9C0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328" y="773435"/>
              <a:ext cx="754159" cy="754159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alpha val="0"/>
                </a:schemeClr>
              </a:outerShdw>
            </a:effec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29579D0-CD1E-4937-B424-580BD8C8FB10}"/>
              </a:ext>
            </a:extLst>
          </p:cNvPr>
          <p:cNvGrpSpPr/>
          <p:nvPr/>
        </p:nvGrpSpPr>
        <p:grpSpPr>
          <a:xfrm>
            <a:off x="5337584" y="3785154"/>
            <a:ext cx="1492567" cy="1526227"/>
            <a:chOff x="7170861" y="403514"/>
            <a:chExt cx="1494000" cy="149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7F4917F-C633-4527-B1B8-B31C081FF592}"/>
                </a:ext>
              </a:extLst>
            </p:cNvPr>
            <p:cNvSpPr/>
            <p:nvPr/>
          </p:nvSpPr>
          <p:spPr>
            <a:xfrm>
              <a:off x="7170861" y="403514"/>
              <a:ext cx="1494000" cy="1494000"/>
            </a:xfrm>
            <a:prstGeom prst="ellipse">
              <a:avLst/>
            </a:prstGeom>
            <a:solidFill>
              <a:srgbClr val="29C7CA"/>
            </a:solidFill>
            <a:ln>
              <a:solidFill>
                <a:srgbClr val="29C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9090D57-75FA-45F2-BC82-7930CAE3C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761" y="741374"/>
              <a:ext cx="818280" cy="818280"/>
            </a:xfrm>
            <a:prstGeom prst="rect">
              <a:avLst/>
            </a:prstGeom>
          </p:spPr>
        </p:pic>
      </p:grpSp>
      <p:grpSp>
        <p:nvGrpSpPr>
          <p:cNvPr id="61" name="그룹 1004">
            <a:extLst>
              <a:ext uri="{FF2B5EF4-FFF2-40B4-BE49-F238E27FC236}">
                <a16:creationId xmlns:a16="http://schemas.microsoft.com/office/drawing/2014/main" id="{466C78C8-598E-4380-A1EA-A22BB989F013}"/>
              </a:ext>
            </a:extLst>
          </p:cNvPr>
          <p:cNvGrpSpPr/>
          <p:nvPr/>
        </p:nvGrpSpPr>
        <p:grpSpPr>
          <a:xfrm rot="5400000">
            <a:off x="2959467" y="3641946"/>
            <a:ext cx="4274320" cy="86119"/>
            <a:chOff x="1967619" y="4380952"/>
            <a:chExt cx="14395664" cy="84267"/>
          </a:xfrm>
        </p:grpSpPr>
        <p:pic>
          <p:nvPicPr>
            <p:cNvPr id="62" name="Object 14">
              <a:extLst>
                <a:ext uri="{FF2B5EF4-FFF2-40B4-BE49-F238E27FC236}">
                  <a16:creationId xmlns:a16="http://schemas.microsoft.com/office/drawing/2014/main" id="{7BB95EE8-BCB8-44E3-8B40-1840C6F7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7619" y="4380952"/>
              <a:ext cx="14395664" cy="8426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5F1ECE9-7D75-44E1-A0A0-C3A83F6B3A28}"/>
              </a:ext>
            </a:extLst>
          </p:cNvPr>
          <p:cNvSpPr/>
          <p:nvPr/>
        </p:nvSpPr>
        <p:spPr>
          <a:xfrm>
            <a:off x="8906465" y="0"/>
            <a:ext cx="1163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ko-KR" altLang="en-US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ko-KR" altLang="en-US" sz="7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70E6F0-1455-41CE-9901-E85AF6D8EBF6}"/>
              </a:ext>
            </a:extLst>
          </p:cNvPr>
          <p:cNvSpPr/>
          <p:nvPr/>
        </p:nvSpPr>
        <p:spPr>
          <a:xfrm>
            <a:off x="236014" y="6234452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8EC95D-1849-4C57-A8B7-0F08EB69267A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solidFill>
              <a:srgbClr val="353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598ABF-67B6-4F80-BF8F-D07F25E18534}"/>
              </a:ext>
            </a:extLst>
          </p:cNvPr>
          <p:cNvSpPr/>
          <p:nvPr/>
        </p:nvSpPr>
        <p:spPr>
          <a:xfrm>
            <a:off x="7590888" y="43460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CD5A54-C4F2-42F9-9991-2B26D9E6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30</a:t>
            </a:fld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484650-54AA-4BE6-9842-F462FE0212E5}"/>
              </a:ext>
            </a:extLst>
          </p:cNvPr>
          <p:cNvSpPr/>
          <p:nvPr/>
        </p:nvSpPr>
        <p:spPr>
          <a:xfrm>
            <a:off x="3364106" y="2726534"/>
            <a:ext cx="3849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ko-KR" altLang="en-US" sz="6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감사합니다</a:t>
            </a:r>
            <a:endParaRPr lang="en-US" altLang="ko-KR" sz="6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364AAC-9715-4D29-912D-33318339A283}"/>
              </a:ext>
            </a:extLst>
          </p:cNvPr>
          <p:cNvSpPr/>
          <p:nvPr/>
        </p:nvSpPr>
        <p:spPr>
          <a:xfrm>
            <a:off x="236014" y="6234452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A47469-9252-496B-9839-E13668FA5E27}"/>
              </a:ext>
            </a:extLst>
          </p:cNvPr>
          <p:cNvCxnSpPr/>
          <p:nvPr/>
        </p:nvCxnSpPr>
        <p:spPr>
          <a:xfrm>
            <a:off x="274517" y="523057"/>
            <a:ext cx="935696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2BB719-D73E-4E91-9DF5-34ABDD0AE099}"/>
              </a:ext>
            </a:extLst>
          </p:cNvPr>
          <p:cNvSpPr/>
          <p:nvPr/>
        </p:nvSpPr>
        <p:spPr>
          <a:xfrm>
            <a:off x="8467992" y="445965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0E3EE4-7846-41AD-AB8A-3CCDC45F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36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236690" y="756783"/>
            <a:ext cx="5301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1. DGA(Domain Generation Algorithm)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란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?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930C22-901B-45DB-818E-63EB3CC517A7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8C5AD3-1C0D-45C4-9990-CC25A3135F30}"/>
              </a:ext>
            </a:extLst>
          </p:cNvPr>
          <p:cNvGrpSpPr/>
          <p:nvPr/>
        </p:nvGrpSpPr>
        <p:grpSpPr>
          <a:xfrm>
            <a:off x="1934526" y="1982639"/>
            <a:ext cx="6141072" cy="1393818"/>
            <a:chOff x="1479680" y="1665896"/>
            <a:chExt cx="7430092" cy="1715466"/>
          </a:xfr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grpSpPr>
        <p:sp>
          <p:nvSpPr>
            <p:cNvPr id="47" name="원통형 46">
              <a:extLst>
                <a:ext uri="{FF2B5EF4-FFF2-40B4-BE49-F238E27FC236}">
                  <a16:creationId xmlns:a16="http://schemas.microsoft.com/office/drawing/2014/main" id="{F1721274-305B-4989-A5A2-52AFA8DBB716}"/>
                </a:ext>
              </a:extLst>
            </p:cNvPr>
            <p:cNvSpPr/>
            <p:nvPr/>
          </p:nvSpPr>
          <p:spPr>
            <a:xfrm rot="16200000">
              <a:off x="4694177" y="-842364"/>
              <a:ext cx="1707336" cy="6723855"/>
            </a:xfrm>
            <a:prstGeom prst="can">
              <a:avLst>
                <a:gd name="adj" fmla="val 50000"/>
              </a:avLst>
            </a:prstGeom>
            <a:solidFill>
              <a:srgbClr val="3E5A6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sz="1463" dirty="0">
                <a:solidFill>
                  <a:srgbClr val="333343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3717D0-E87C-4F2F-8DE6-7E0563CE21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479681" y="1674066"/>
              <a:ext cx="1707296" cy="1707296"/>
            </a:xfrm>
            <a:prstGeom prst="ellipse">
              <a:avLst/>
            </a:prstGeom>
            <a:solidFill>
              <a:srgbClr val="8CA2AD"/>
            </a:solidFill>
            <a:ln w="63500" cap="flat" cmpd="sng" algn="ctr">
              <a:solidFill>
                <a:schemeClr val="lt1"/>
              </a:solidFill>
              <a:prstDash val="solid"/>
            </a:ln>
          </p:spPr>
          <p:txBody>
            <a:bodyPr anchor="ctr"/>
            <a:lstStyle/>
            <a:p>
              <a:pPr algn="ctr" latinLnBrk="0">
                <a:spcBef>
                  <a:spcPct val="0"/>
                </a:spcBef>
                <a:defRPr/>
              </a:pPr>
              <a:endParaRPr lang="en-US" altLang="ko-KR" sz="2438" dirty="0">
                <a:solidFill>
                  <a:srgbClr val="92CDF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FF2FD3-5959-4447-A0B6-AE4C7E7BABC3}"/>
                </a:ext>
              </a:extLst>
            </p:cNvPr>
            <p:cNvSpPr txBox="1"/>
            <p:nvPr/>
          </p:nvSpPr>
          <p:spPr>
            <a:xfrm>
              <a:off x="1479680" y="2178037"/>
              <a:ext cx="1676400" cy="729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50" b="1" dirty="0">
                  <a:solidFill>
                    <a:schemeClr val="bg1"/>
                  </a:solidFill>
                  <a:latin typeface="맑은 고딕"/>
                </a:rPr>
                <a:t>DGA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568A7A-9BFB-4122-9927-E45C3602782D}"/>
                </a:ext>
              </a:extLst>
            </p:cNvPr>
            <p:cNvSpPr txBox="1"/>
            <p:nvPr/>
          </p:nvSpPr>
          <p:spPr>
            <a:xfrm>
              <a:off x="3309669" y="2313196"/>
              <a:ext cx="5266015" cy="482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950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다량의 도메인을 생성하는 알고리즘 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06DF8E2-DB30-44F4-B980-0ED7322D90D3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FFB2F3-5718-4BD4-8E3C-16756DA0AEA9}"/>
              </a:ext>
            </a:extLst>
          </p:cNvPr>
          <p:cNvSpPr/>
          <p:nvPr/>
        </p:nvSpPr>
        <p:spPr>
          <a:xfrm>
            <a:off x="8906465" y="0"/>
            <a:ext cx="1720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 </a:t>
            </a:r>
            <a:endParaRPr lang="ko-KR" altLang="en-US" sz="7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C8A087-E273-4656-A879-C25A467F0B43}"/>
              </a:ext>
            </a:extLst>
          </p:cNvPr>
          <p:cNvGrpSpPr/>
          <p:nvPr/>
        </p:nvGrpSpPr>
        <p:grpSpPr>
          <a:xfrm>
            <a:off x="2153650" y="4070978"/>
            <a:ext cx="5791200" cy="1428750"/>
            <a:chOff x="2057400" y="4181475"/>
            <a:chExt cx="5791200" cy="142875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794A70-0725-4FB5-ABDA-618C92A67FFA}"/>
                </a:ext>
              </a:extLst>
            </p:cNvPr>
            <p:cNvSpPr txBox="1"/>
            <p:nvPr/>
          </p:nvSpPr>
          <p:spPr>
            <a:xfrm>
              <a:off x="2057400" y="5229225"/>
              <a:ext cx="914400" cy="381000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defRPr/>
              </a:pPr>
              <a:r>
                <a:rPr lang="en-US" altLang="ko-KR" b="1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맑은 고딕"/>
                  <a:ea typeface="맑은 고딕"/>
                </a:rPr>
                <a:t>C&amp;C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82A4452-E624-4734-99A1-E3DEFFE4323D}"/>
                </a:ext>
              </a:extLst>
            </p:cNvPr>
            <p:cNvGrpSpPr/>
            <p:nvPr/>
          </p:nvGrpSpPr>
          <p:grpSpPr>
            <a:xfrm>
              <a:off x="4419600" y="4314825"/>
              <a:ext cx="1066800" cy="1295400"/>
              <a:chOff x="4419600" y="4267200"/>
              <a:chExt cx="1066800" cy="1295400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4004EA42-A50B-4A04-AED1-B4354A1409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502943" y="4267200"/>
                <a:ext cx="900112" cy="900112"/>
              </a:xfrm>
              <a:prstGeom prst="rect">
                <a:avLst/>
              </a:prstGeom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E4566BB-317F-4D02-B645-7912747F39E6}"/>
                  </a:ext>
                </a:extLst>
              </p:cNvPr>
              <p:cNvSpPr txBox="1"/>
              <p:nvPr/>
            </p:nvSpPr>
            <p:spPr>
              <a:xfrm>
                <a:off x="4419600" y="5181600"/>
                <a:ext cx="1066800" cy="381000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ctr">
                  <a:defRPr/>
                </a:pPr>
                <a:r>
                  <a:rPr kumimoji="0" lang="en-US" altLang="ko-KR" sz="1800" b="1" i="0" u="none" strike="noStrike" kern="1200" cap="none" spc="0" normalizeH="0" baseline="0">
                    <a:solidFill>
                      <a:srgbClr val="000000"/>
                    </a:solidFill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맑은 고딕"/>
                    <a:ea typeface="맑은 고딕"/>
                  </a:rPr>
                  <a:t>VICTIM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B2D7D6C-6D00-49E5-9DAB-162E533080A9}"/>
                </a:ext>
              </a:extLst>
            </p:cNvPr>
            <p:cNvGrpSpPr/>
            <p:nvPr/>
          </p:nvGrpSpPr>
          <p:grpSpPr>
            <a:xfrm>
              <a:off x="6934200" y="4314825"/>
              <a:ext cx="914400" cy="1295400"/>
              <a:chOff x="6629400" y="4267200"/>
              <a:chExt cx="914400" cy="1295400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2A814CB-EF45-4709-BE86-6AF62F4A0B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629400" y="4267200"/>
                <a:ext cx="900112" cy="900112"/>
              </a:xfrm>
              <a:prstGeom prst="rect">
                <a:avLst/>
              </a:prstGeom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880D94E-C64C-4EBA-9947-38C83A956E99}"/>
                  </a:ext>
                </a:extLst>
              </p:cNvPr>
              <p:cNvSpPr txBox="1"/>
              <p:nvPr/>
            </p:nvSpPr>
            <p:spPr>
              <a:xfrm>
                <a:off x="6629400" y="5181600"/>
                <a:ext cx="914400" cy="381000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ctr">
                  <a:defRPr/>
                </a:pPr>
                <a:r>
                  <a:rPr kumimoji="0" lang="en-US" altLang="ko-KR" sz="1800" b="1" i="0" u="none" strike="noStrike" kern="1200" cap="none" spc="0" normalizeH="0" baseline="0">
                    <a:solidFill>
                      <a:srgbClr val="000000"/>
                    </a:solidFill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맑은 고딕"/>
                    <a:ea typeface="맑은 고딕"/>
                  </a:rPr>
                  <a:t>DNS</a:t>
                </a:r>
              </a:p>
            </p:txBody>
          </p:sp>
        </p:grp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007E72B-B80B-4CF8-B93F-A9B12C63C60C}"/>
                </a:ext>
              </a:extLst>
            </p:cNvPr>
            <p:cNvCxnSpPr/>
            <p:nvPr/>
          </p:nvCxnSpPr>
          <p:spPr>
            <a:xfrm>
              <a:off x="5562600" y="4638675"/>
              <a:ext cx="1260157" cy="0"/>
            </a:xfrm>
            <a:prstGeom prst="straightConnector1">
              <a:avLst/>
            </a:prstGeom>
            <a:ln w="63500">
              <a:solidFill>
                <a:srgbClr val="3E5A66"/>
              </a:solidFill>
              <a:miter/>
              <a:headEnd w="lg" len="lg"/>
              <a:tailEnd type="arrow"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B869301-CA29-4068-BCBC-03003AC00497}"/>
                </a:ext>
              </a:extLst>
            </p:cNvPr>
            <p:cNvCxnSpPr/>
            <p:nvPr/>
          </p:nvCxnSpPr>
          <p:spPr>
            <a:xfrm rot="10800000">
              <a:off x="5521642" y="5057775"/>
              <a:ext cx="1260157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3E5A66"/>
              </a:solidFill>
              <a:prstDash val="solid"/>
              <a:miter/>
              <a:headEnd w="lg" len="lg"/>
              <a:tailEnd type="arrow"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22EC5AA-9E8D-4CB6-AC01-CBEE4537E728}"/>
                </a:ext>
              </a:extLst>
            </p:cNvPr>
            <p:cNvCxnSpPr/>
            <p:nvPr/>
          </p:nvCxnSpPr>
          <p:spPr>
            <a:xfrm rot="10800000">
              <a:off x="3064192" y="4819649"/>
              <a:ext cx="1260157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3E5A66"/>
              </a:solidFill>
              <a:prstDash val="solid"/>
              <a:miter/>
              <a:headEnd w="lg" len="lg"/>
              <a:tailEnd type="arrow"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470C4FB-4AC1-4ED9-8A58-52E976AFEE62}"/>
                </a:ext>
              </a:extLst>
            </p:cNvPr>
            <p:cNvSpPr txBox="1"/>
            <p:nvPr/>
          </p:nvSpPr>
          <p:spPr>
            <a:xfrm>
              <a:off x="5514975" y="4181475"/>
              <a:ext cx="1280160" cy="304800"/>
            </a:xfrm>
            <a:prstGeom prst="rect">
              <a:avLst/>
            </a:prstGeom>
          </p:spPr>
          <p:txBody>
            <a:bodyPr wrap="square"/>
            <a:lstStyle/>
            <a:p>
              <a:pPr>
                <a:defRPr/>
              </a:pPr>
              <a:r>
                <a:rPr lang="en-US" altLang="ko-KR" sz="1500" b="1" dirty="0">
                  <a:solidFill>
                    <a:srgbClr val="2CC5C6"/>
                  </a:solidFill>
                  <a:latin typeface="맑은 고딕"/>
                  <a:ea typeface="맑은 고딕"/>
                </a:rPr>
                <a:t>afjdlkw.com?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BD0ADC-C5CE-45F8-A060-72D2703D87B3}"/>
                </a:ext>
              </a:extLst>
            </p:cNvPr>
            <p:cNvSpPr txBox="1"/>
            <p:nvPr/>
          </p:nvSpPr>
          <p:spPr>
            <a:xfrm>
              <a:off x="5581650" y="5229225"/>
              <a:ext cx="1280160" cy="304800"/>
            </a:xfrm>
            <a:prstGeom prst="rect">
              <a:avLst/>
            </a:prstGeom>
          </p:spPr>
          <p:txBody>
            <a:bodyPr wrap="square"/>
            <a:lstStyle/>
            <a:p>
              <a:pPr>
                <a:defRPr/>
              </a:pPr>
              <a:r>
                <a:rPr kumimoji="0" lang="en-US" altLang="ko-KR" sz="1500" b="1" i="0" u="none" strike="noStrike" kern="1200" cap="none" spc="0" normalizeH="0" baseline="0" dirty="0">
                  <a:solidFill>
                    <a:srgbClr val="E2624B"/>
                  </a:solidFill>
                  <a:latin typeface="맑은 고딕"/>
                  <a:ea typeface="맑은 고딕"/>
                </a:rPr>
                <a:t>172.30.1.44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AB58C6-A977-4689-A004-5EFAB13C6F86}"/>
                </a:ext>
              </a:extLst>
            </p:cNvPr>
            <p:cNvSpPr txBox="1"/>
            <p:nvPr/>
          </p:nvSpPr>
          <p:spPr>
            <a:xfrm>
              <a:off x="3139440" y="4362450"/>
              <a:ext cx="1280160" cy="304800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500" b="1" i="0" u="none" strike="noStrike" kern="1200" cap="none" spc="0" normalizeH="0" baseline="0" dirty="0">
                  <a:solidFill>
                    <a:srgbClr val="E2624B"/>
                  </a:solidFill>
                  <a:latin typeface="맑은 고딕"/>
                  <a:ea typeface="맑은 고딕"/>
                </a:rPr>
                <a:t>172.30.1.44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9F7C495-4445-43A2-ABE0-2A456D4BF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57400" y="4314825"/>
              <a:ext cx="900112" cy="900112"/>
            </a:xfrm>
            <a:prstGeom prst="rect">
              <a:avLst/>
            </a:prstGeom>
            <a:effectLst>
              <a:outerShdw blurRad="76200" dist="76200" dir="2700000" algn="ctr" rotWithShape="0">
                <a:srgbClr val="000000">
                  <a:alpha val="49800"/>
                </a:srgbClr>
              </a:outerShdw>
            </a:effec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532CE9D-58F2-4716-9024-DE4D71737092}"/>
              </a:ext>
            </a:extLst>
          </p:cNvPr>
          <p:cNvGrpSpPr/>
          <p:nvPr/>
        </p:nvGrpSpPr>
        <p:grpSpPr>
          <a:xfrm>
            <a:off x="1588641" y="3732515"/>
            <a:ext cx="6921215" cy="1953541"/>
            <a:chOff x="1039668" y="3102395"/>
            <a:chExt cx="7747105" cy="3072977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D92B961-14A5-4866-9DA0-0DF11517ECB2}"/>
                </a:ext>
              </a:extLst>
            </p:cNvPr>
            <p:cNvSpPr/>
            <p:nvPr/>
          </p:nvSpPr>
          <p:spPr>
            <a:xfrm>
              <a:off x="1039668" y="3102395"/>
              <a:ext cx="7747105" cy="307297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50800" cap="flat" cmpd="sng" algn="ctr">
              <a:solidFill>
                <a:srgbClr val="353942"/>
              </a:solidFill>
              <a:prstDash val="solid"/>
            </a:ln>
            <a:effectLst>
              <a:outerShdw blurRad="76200" dist="76200" dir="2700000" algn="ctr" rotWithShape="0">
                <a:srgbClr val="000000">
                  <a:alpha val="49800"/>
                </a:srgbClr>
              </a:outerShdw>
            </a:effectLst>
          </p:spPr>
          <p:txBody>
            <a:bodyPr anchor="ctr"/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i="0" u="none" strike="noStrike" kern="1200" cap="none" spc="0" normalizeH="0" baseline="0" dirty="0">
                  <a:solidFill>
                    <a:srgbClr val="00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맑은 고딕"/>
                </a:rPr>
                <a:t>  </a:t>
              </a:r>
              <a:r>
                <a:rPr kumimoji="0" lang="en-US" altLang="ko-KR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kumimoji="0" lang="ko-KR" altLang="en-US" b="1" i="0" u="none" strike="noStrike" kern="1200" cap="none" spc="0" normalizeH="0" baseline="0" dirty="0">
                  <a:solidFill>
                    <a:srgbClr val="2CC5C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정상 </a:t>
              </a:r>
              <a:r>
                <a:rPr kumimoji="0" lang="ko-KR" altLang="en-US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도메인</a:t>
              </a:r>
              <a:r>
                <a:rPr kumimoji="0" lang="en-US" altLang="ko-KR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&gt;</a:t>
              </a:r>
              <a:r>
                <a:rPr kumimoji="0" lang="ko-KR" altLang="en-US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                           </a:t>
              </a:r>
              <a:r>
                <a:rPr kumimoji="0" lang="en-US" altLang="ko-KR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kumimoji="0" lang="en-US" altLang="ko-KR" b="1" i="0" u="none" strike="noStrike" kern="1200" cap="none" spc="0" normalizeH="0" baseline="0" dirty="0">
                  <a:solidFill>
                    <a:srgbClr val="E262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DGA</a:t>
              </a:r>
              <a:r>
                <a:rPr kumimoji="0" lang="en-US" altLang="ko-KR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kumimoji="0" lang="ko-KR" altLang="en-US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도메인 </a:t>
              </a:r>
              <a:r>
                <a:rPr kumimoji="0" lang="en-US" altLang="ko-KR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</a:p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b="1" i="0" u="none" strike="noStrike" kern="1200" cap="none" spc="0" normalizeH="0" baseline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defTabSz="914400" rtl="0" eaLnBrk="1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kumimoji="0" lang="en-US" altLang="ko-KR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facebook.com</a:t>
              </a:r>
              <a:r>
                <a:rPr kumimoji="0" lang="ko-KR" altLang="en-US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                   </a:t>
              </a:r>
              <a:r>
                <a:rPr kumimoji="0" lang="en-US" altLang="ko-KR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jevylwpv.biz</a:t>
              </a:r>
            </a:p>
            <a:p>
              <a:pPr marL="0" lvl="0" indent="0" defTabSz="914400" rtl="0" eaLnBrk="1" latinLnBrk="1" hangingPunct="1">
                <a:lnSpc>
                  <a:spcPct val="125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kumimoji="0" lang="en-US" altLang="ko-KR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google.com</a:t>
              </a:r>
              <a:r>
                <a:rPr kumimoji="0" lang="ko-KR" altLang="en-US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	   </a:t>
              </a:r>
              <a:r>
                <a:rPr kumimoji="0" lang="en-US" altLang="ko-KR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</a:t>
              </a:r>
              <a:r>
                <a:rPr lang="ko-KR" altLang="en-US" b="1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kumimoji="0" lang="en-US" altLang="ko-KR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paagnelu.su</a:t>
              </a:r>
            </a:p>
            <a:p>
              <a:pPr marL="0" lvl="0" indent="0" defTabSz="914400" rtl="0" eaLnBrk="1" latinLnBrk="1" hangingPunct="1">
                <a:lnSpc>
                  <a:spcPct val="125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1" i="0" u="none" strike="noStrike" kern="1200" cap="none" spc="0" normalizeH="0" baseline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- kshieldjr.org		   -1z04l0xcx1bej16ar87pzkj2at.com</a:t>
              </a: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C4D2BE2-1E84-4F95-AFE1-F0D23A9E3F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9754" y="4010962"/>
              <a:ext cx="2" cy="1627938"/>
            </a:xfrm>
            <a:prstGeom prst="line">
              <a:avLst/>
            </a:prstGeom>
            <a:noFill/>
            <a:ln w="12700" cap="flat" cmpd="sng" algn="ctr">
              <a:solidFill>
                <a:srgbClr val="808080">
                  <a:alpha val="100000"/>
                </a:srgbClr>
              </a:solidFill>
              <a:prstDash val="solid"/>
            </a:ln>
          </p:spPr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EA6568-EC2B-4DA1-8079-72E4F6E04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1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236690" y="756783"/>
            <a:ext cx="5301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1. DGA(Domain Generation Algorithm)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란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?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930C22-901B-45DB-818E-63EB3CC517A7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8C5AD3-1C0D-45C4-9990-CC25A3135F30}"/>
              </a:ext>
            </a:extLst>
          </p:cNvPr>
          <p:cNvGrpSpPr/>
          <p:nvPr/>
        </p:nvGrpSpPr>
        <p:grpSpPr>
          <a:xfrm>
            <a:off x="1934526" y="1982639"/>
            <a:ext cx="6141072" cy="1393818"/>
            <a:chOff x="1479680" y="1665896"/>
            <a:chExt cx="7430092" cy="1715466"/>
          </a:xfr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grpSpPr>
        <p:sp>
          <p:nvSpPr>
            <p:cNvPr id="47" name="원통형 46">
              <a:extLst>
                <a:ext uri="{FF2B5EF4-FFF2-40B4-BE49-F238E27FC236}">
                  <a16:creationId xmlns:a16="http://schemas.microsoft.com/office/drawing/2014/main" id="{F1721274-305B-4989-A5A2-52AFA8DBB716}"/>
                </a:ext>
              </a:extLst>
            </p:cNvPr>
            <p:cNvSpPr/>
            <p:nvPr/>
          </p:nvSpPr>
          <p:spPr>
            <a:xfrm rot="16200000">
              <a:off x="4694177" y="-842364"/>
              <a:ext cx="1707336" cy="6723855"/>
            </a:xfrm>
            <a:prstGeom prst="can">
              <a:avLst>
                <a:gd name="adj" fmla="val 50000"/>
              </a:avLst>
            </a:prstGeom>
            <a:solidFill>
              <a:srgbClr val="3E5A6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sz="1463" dirty="0">
                <a:solidFill>
                  <a:srgbClr val="333343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3717D0-E87C-4F2F-8DE6-7E0563CE21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479681" y="1674066"/>
              <a:ext cx="1707296" cy="1707296"/>
            </a:xfrm>
            <a:prstGeom prst="ellipse">
              <a:avLst/>
            </a:prstGeom>
            <a:solidFill>
              <a:srgbClr val="8CA2AD"/>
            </a:solidFill>
            <a:ln w="63500" cap="flat" cmpd="sng" algn="ctr">
              <a:solidFill>
                <a:schemeClr val="lt1"/>
              </a:solidFill>
              <a:prstDash val="solid"/>
            </a:ln>
          </p:spPr>
          <p:txBody>
            <a:bodyPr anchor="ctr"/>
            <a:lstStyle/>
            <a:p>
              <a:pPr algn="ctr" latinLnBrk="0">
                <a:spcBef>
                  <a:spcPct val="0"/>
                </a:spcBef>
                <a:defRPr/>
              </a:pPr>
              <a:endParaRPr lang="en-US" altLang="ko-KR" sz="2438" dirty="0">
                <a:solidFill>
                  <a:srgbClr val="92CDF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FF2FD3-5959-4447-A0B6-AE4C7E7BABC3}"/>
                </a:ext>
              </a:extLst>
            </p:cNvPr>
            <p:cNvSpPr txBox="1"/>
            <p:nvPr/>
          </p:nvSpPr>
          <p:spPr>
            <a:xfrm>
              <a:off x="1479680" y="2178037"/>
              <a:ext cx="1676400" cy="729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50" b="1" dirty="0">
                  <a:solidFill>
                    <a:schemeClr val="bg1"/>
                  </a:solidFill>
                  <a:latin typeface="맑은 고딕"/>
                </a:rPr>
                <a:t>DGA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568A7A-9BFB-4122-9927-E45C3602782D}"/>
                </a:ext>
              </a:extLst>
            </p:cNvPr>
            <p:cNvSpPr txBox="1"/>
            <p:nvPr/>
          </p:nvSpPr>
          <p:spPr>
            <a:xfrm>
              <a:off x="3309669" y="2313196"/>
              <a:ext cx="5266015" cy="482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950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다량의 도메인을 생성하는 알고리즘 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06DF8E2-DB30-44F4-B980-0ED7322D90D3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FFB2F3-5718-4BD4-8E3C-16756DA0AEA9}"/>
              </a:ext>
            </a:extLst>
          </p:cNvPr>
          <p:cNvSpPr/>
          <p:nvPr/>
        </p:nvSpPr>
        <p:spPr>
          <a:xfrm>
            <a:off x="8906465" y="0"/>
            <a:ext cx="1720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 </a:t>
            </a:r>
            <a:endParaRPr lang="ko-KR" altLang="en-US" sz="7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C8A087-E273-4656-A879-C25A467F0B43}"/>
              </a:ext>
            </a:extLst>
          </p:cNvPr>
          <p:cNvGrpSpPr/>
          <p:nvPr/>
        </p:nvGrpSpPr>
        <p:grpSpPr>
          <a:xfrm>
            <a:off x="2153650" y="4070978"/>
            <a:ext cx="5791200" cy="1428750"/>
            <a:chOff x="2057400" y="4181475"/>
            <a:chExt cx="5791200" cy="142875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794A70-0725-4FB5-ABDA-618C92A67FFA}"/>
                </a:ext>
              </a:extLst>
            </p:cNvPr>
            <p:cNvSpPr txBox="1"/>
            <p:nvPr/>
          </p:nvSpPr>
          <p:spPr>
            <a:xfrm>
              <a:off x="2057400" y="5229225"/>
              <a:ext cx="914400" cy="381000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defRPr/>
              </a:pPr>
              <a:r>
                <a:rPr lang="en-US" altLang="ko-KR" b="1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맑은 고딕"/>
                  <a:ea typeface="맑은 고딕"/>
                </a:rPr>
                <a:t>C&amp;C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82A4452-E624-4734-99A1-E3DEFFE4323D}"/>
                </a:ext>
              </a:extLst>
            </p:cNvPr>
            <p:cNvGrpSpPr/>
            <p:nvPr/>
          </p:nvGrpSpPr>
          <p:grpSpPr>
            <a:xfrm>
              <a:off x="4419600" y="4314825"/>
              <a:ext cx="1066800" cy="1295400"/>
              <a:chOff x="4419600" y="4267200"/>
              <a:chExt cx="1066800" cy="1295400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4004EA42-A50B-4A04-AED1-B4354A1409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502943" y="4267200"/>
                <a:ext cx="900112" cy="900112"/>
              </a:xfrm>
              <a:prstGeom prst="rect">
                <a:avLst/>
              </a:prstGeom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E4566BB-317F-4D02-B645-7912747F39E6}"/>
                  </a:ext>
                </a:extLst>
              </p:cNvPr>
              <p:cNvSpPr txBox="1"/>
              <p:nvPr/>
            </p:nvSpPr>
            <p:spPr>
              <a:xfrm>
                <a:off x="4419600" y="5181600"/>
                <a:ext cx="1066800" cy="381000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ctr">
                  <a:defRPr/>
                </a:pPr>
                <a:r>
                  <a:rPr kumimoji="0" lang="en-US" altLang="ko-KR" sz="1800" b="1" i="0" u="none" strike="noStrike" kern="1200" cap="none" spc="0" normalizeH="0" baseline="0">
                    <a:solidFill>
                      <a:srgbClr val="000000"/>
                    </a:solidFill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맑은 고딕"/>
                    <a:ea typeface="맑은 고딕"/>
                  </a:rPr>
                  <a:t>VICTIM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B2D7D6C-6D00-49E5-9DAB-162E533080A9}"/>
                </a:ext>
              </a:extLst>
            </p:cNvPr>
            <p:cNvGrpSpPr/>
            <p:nvPr/>
          </p:nvGrpSpPr>
          <p:grpSpPr>
            <a:xfrm>
              <a:off x="6934200" y="4314825"/>
              <a:ext cx="914400" cy="1295400"/>
              <a:chOff x="6629400" y="4267200"/>
              <a:chExt cx="914400" cy="1295400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2A814CB-EF45-4709-BE86-6AF62F4A0B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629400" y="4267200"/>
                <a:ext cx="900112" cy="900112"/>
              </a:xfrm>
              <a:prstGeom prst="rect">
                <a:avLst/>
              </a:prstGeom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880D94E-C64C-4EBA-9947-38C83A956E99}"/>
                  </a:ext>
                </a:extLst>
              </p:cNvPr>
              <p:cNvSpPr txBox="1"/>
              <p:nvPr/>
            </p:nvSpPr>
            <p:spPr>
              <a:xfrm>
                <a:off x="6629400" y="5181600"/>
                <a:ext cx="914400" cy="381000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ctr">
                  <a:defRPr/>
                </a:pPr>
                <a:r>
                  <a:rPr kumimoji="0" lang="en-US" altLang="ko-KR" sz="1800" b="1" i="0" u="none" strike="noStrike" kern="1200" cap="none" spc="0" normalizeH="0" baseline="0">
                    <a:solidFill>
                      <a:srgbClr val="000000"/>
                    </a:solidFill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맑은 고딕"/>
                    <a:ea typeface="맑은 고딕"/>
                  </a:rPr>
                  <a:t>DNS</a:t>
                </a:r>
              </a:p>
            </p:txBody>
          </p:sp>
        </p:grp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007E72B-B80B-4CF8-B93F-A9B12C63C60C}"/>
                </a:ext>
              </a:extLst>
            </p:cNvPr>
            <p:cNvCxnSpPr/>
            <p:nvPr/>
          </p:nvCxnSpPr>
          <p:spPr>
            <a:xfrm>
              <a:off x="5562600" y="4638675"/>
              <a:ext cx="1260157" cy="0"/>
            </a:xfrm>
            <a:prstGeom prst="straightConnector1">
              <a:avLst/>
            </a:prstGeom>
            <a:ln w="63500">
              <a:solidFill>
                <a:srgbClr val="3E5A66"/>
              </a:solidFill>
              <a:miter/>
              <a:headEnd w="lg" len="lg"/>
              <a:tailEnd type="arrow"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B869301-CA29-4068-BCBC-03003AC00497}"/>
                </a:ext>
              </a:extLst>
            </p:cNvPr>
            <p:cNvCxnSpPr/>
            <p:nvPr/>
          </p:nvCxnSpPr>
          <p:spPr>
            <a:xfrm rot="10800000">
              <a:off x="5521642" y="5057775"/>
              <a:ext cx="1260157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3E5A66"/>
              </a:solidFill>
              <a:prstDash val="solid"/>
              <a:miter/>
              <a:headEnd w="lg" len="lg"/>
              <a:tailEnd type="arrow"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22EC5AA-9E8D-4CB6-AC01-CBEE4537E728}"/>
                </a:ext>
              </a:extLst>
            </p:cNvPr>
            <p:cNvCxnSpPr/>
            <p:nvPr/>
          </p:nvCxnSpPr>
          <p:spPr>
            <a:xfrm rot="10800000">
              <a:off x="3064192" y="4819649"/>
              <a:ext cx="1260157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3E5A66"/>
              </a:solidFill>
              <a:prstDash val="solid"/>
              <a:miter/>
              <a:headEnd w="lg" len="lg"/>
              <a:tailEnd type="arrow"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470C4FB-4AC1-4ED9-8A58-52E976AFEE62}"/>
                </a:ext>
              </a:extLst>
            </p:cNvPr>
            <p:cNvSpPr txBox="1"/>
            <p:nvPr/>
          </p:nvSpPr>
          <p:spPr>
            <a:xfrm>
              <a:off x="5514975" y="4181475"/>
              <a:ext cx="1280160" cy="304800"/>
            </a:xfrm>
            <a:prstGeom prst="rect">
              <a:avLst/>
            </a:prstGeom>
          </p:spPr>
          <p:txBody>
            <a:bodyPr wrap="square"/>
            <a:lstStyle/>
            <a:p>
              <a:pPr>
                <a:defRPr/>
              </a:pPr>
              <a:r>
                <a:rPr lang="en-US" altLang="ko-KR" sz="1500" b="1" dirty="0">
                  <a:solidFill>
                    <a:srgbClr val="2CC5C6"/>
                  </a:solidFill>
                  <a:latin typeface="맑은 고딕"/>
                  <a:ea typeface="맑은 고딕"/>
                </a:rPr>
                <a:t>afjdlkw.com?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BD0ADC-C5CE-45F8-A060-72D2703D87B3}"/>
                </a:ext>
              </a:extLst>
            </p:cNvPr>
            <p:cNvSpPr txBox="1"/>
            <p:nvPr/>
          </p:nvSpPr>
          <p:spPr>
            <a:xfrm>
              <a:off x="5581650" y="5229225"/>
              <a:ext cx="1280160" cy="304800"/>
            </a:xfrm>
            <a:prstGeom prst="rect">
              <a:avLst/>
            </a:prstGeom>
          </p:spPr>
          <p:txBody>
            <a:bodyPr wrap="square"/>
            <a:lstStyle/>
            <a:p>
              <a:pPr>
                <a:defRPr/>
              </a:pPr>
              <a:r>
                <a:rPr kumimoji="0" lang="en-US" altLang="ko-KR" sz="1500" b="1" i="0" u="none" strike="noStrike" kern="1200" cap="none" spc="0" normalizeH="0" baseline="0" dirty="0">
                  <a:solidFill>
                    <a:srgbClr val="E2624B"/>
                  </a:solidFill>
                  <a:latin typeface="맑은 고딕"/>
                  <a:ea typeface="맑은 고딕"/>
                </a:rPr>
                <a:t>172.30.1.44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AB58C6-A977-4689-A004-5EFAB13C6F86}"/>
                </a:ext>
              </a:extLst>
            </p:cNvPr>
            <p:cNvSpPr txBox="1"/>
            <p:nvPr/>
          </p:nvSpPr>
          <p:spPr>
            <a:xfrm>
              <a:off x="3139440" y="4362450"/>
              <a:ext cx="1280160" cy="304800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500" b="1" i="0" u="none" strike="noStrike" kern="1200" cap="none" spc="0" normalizeH="0" baseline="0" dirty="0">
                  <a:solidFill>
                    <a:srgbClr val="E2624B"/>
                  </a:solidFill>
                  <a:latin typeface="맑은 고딕"/>
                  <a:ea typeface="맑은 고딕"/>
                </a:rPr>
                <a:t>172.30.1.44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9F7C495-4445-43A2-ABE0-2A456D4BF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57400" y="4314825"/>
              <a:ext cx="900112" cy="900112"/>
            </a:xfrm>
            <a:prstGeom prst="rect">
              <a:avLst/>
            </a:prstGeom>
            <a:effectLst>
              <a:outerShdw blurRad="76200" dist="76200" dir="2700000" algn="ctr" rotWithShape="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881ECF-3E90-4C18-88EF-503DD8831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7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236690" y="733191"/>
            <a:ext cx="32108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2.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최근 악성 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Malware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동향 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58CED6-33A3-4D6F-BDD8-C26CD75AAC37}"/>
              </a:ext>
            </a:extLst>
          </p:cNvPr>
          <p:cNvGrpSpPr/>
          <p:nvPr/>
        </p:nvGrpSpPr>
        <p:grpSpPr>
          <a:xfrm>
            <a:off x="707133" y="2379039"/>
            <a:ext cx="3656707" cy="2631505"/>
            <a:chOff x="5131205" y="2306395"/>
            <a:chExt cx="4500562" cy="323877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A73A7F4-BD28-461D-811B-C79107E05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31205" y="2306395"/>
              <a:ext cx="4500562" cy="3238775"/>
            </a:xfrm>
            <a:prstGeom prst="rect">
              <a:avLst/>
            </a:prstGeom>
            <a:ln w="50800">
              <a:solidFill>
                <a:srgbClr val="353942"/>
              </a:solidFill>
            </a:ln>
            <a:effectLst>
              <a:outerShdw blurRad="76200" dist="76200" dir="2700000" algn="ctr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AEE8C04-219D-4C99-A022-7201EDBA4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79634" y="4856693"/>
              <a:ext cx="867956" cy="40975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DDC33EA-67D4-494B-BBF1-8209A0709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305432" y="3980001"/>
              <a:ext cx="2200835" cy="364204"/>
            </a:xfrm>
            <a:prstGeom prst="rect">
              <a:avLst/>
            </a:prstGeom>
            <a:ln w="38100" cap="sq">
              <a:solidFill>
                <a:srgbClr val="FF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D5FFAFC9-3794-4406-A2A5-9808F709F5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41833" y="2388664"/>
            <a:ext cx="3702644" cy="2631505"/>
          </a:xfrm>
          <a:prstGeom prst="rect">
            <a:avLst/>
          </a:prstGeom>
          <a:ln w="50800">
            <a:solidFill>
              <a:srgbClr val="353942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588C2D3-9D4B-46A8-9CEA-E8895867A6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83551" y="3289180"/>
            <a:ext cx="809142" cy="36385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83656EE-C48F-4D10-BB1D-59F9FEB2E2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896485" y="4580888"/>
            <a:ext cx="809143" cy="320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7565649-34B2-497E-8482-F98BBE96C8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307029" y="2999945"/>
            <a:ext cx="884540" cy="36385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F43E67-15EF-4458-9432-4D968E7CD3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17368" y="4539962"/>
            <a:ext cx="999350" cy="31746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EB8FAD1-2A80-40F3-A467-7FCEDEDCF09C}"/>
              </a:ext>
            </a:extLst>
          </p:cNvPr>
          <p:cNvSpPr txBox="1"/>
          <p:nvPr/>
        </p:nvSpPr>
        <p:spPr>
          <a:xfrm>
            <a:off x="617088" y="5479393"/>
            <a:ext cx="3836795" cy="292388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353942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z="1300" b="1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/>
              </a:rPr>
              <a:t>[KISA] 2019</a:t>
            </a:r>
            <a:r>
              <a:rPr lang="ko-KR" altLang="en-US" sz="1300" b="1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/>
              </a:rPr>
              <a:t> 악성코드 은닉사이트 탐지 동향 보고서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B3B3AE-3610-4587-B4E3-C4BD46D33AC3}"/>
              </a:ext>
            </a:extLst>
          </p:cNvPr>
          <p:cNvSpPr txBox="1"/>
          <p:nvPr/>
        </p:nvSpPr>
        <p:spPr>
          <a:xfrm>
            <a:off x="5715435" y="5476221"/>
            <a:ext cx="3155440" cy="292388"/>
          </a:xfrm>
          <a:prstGeom prst="rect">
            <a:avLst/>
          </a:prstGeom>
          <a:solidFill>
            <a:schemeClr val="lt1"/>
          </a:solidFill>
          <a:ln w="25400">
            <a:solidFill>
              <a:srgbClr val="353942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chemeClr val="dk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[CIS] Top 10 Malware January 2020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A95DE6-844F-40FF-AEAC-C6B64EF942EB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2029E8-2C71-4FD5-8C46-84CC4D20E682}"/>
              </a:ext>
            </a:extLst>
          </p:cNvPr>
          <p:cNvSpPr/>
          <p:nvPr/>
        </p:nvSpPr>
        <p:spPr>
          <a:xfrm>
            <a:off x="8906465" y="0"/>
            <a:ext cx="1720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 </a:t>
            </a:r>
            <a:endParaRPr lang="ko-KR" alt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46ADA-92EC-472F-8562-0AF83E84E9F2}"/>
              </a:ext>
            </a:extLst>
          </p:cNvPr>
          <p:cNvSpPr txBox="1"/>
          <p:nvPr/>
        </p:nvSpPr>
        <p:spPr>
          <a:xfrm>
            <a:off x="1842129" y="1449048"/>
            <a:ext cx="6374744" cy="523220"/>
          </a:xfrm>
          <a:prstGeom prst="rect">
            <a:avLst/>
          </a:prstGeom>
          <a:solidFill>
            <a:srgbClr val="3E5A6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DGA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Malware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 추세 </a:t>
            </a:r>
            <a:endParaRPr kumimoji="0" lang="en-US" altLang="ko-KR" sz="2000" b="1" i="0" u="none" strike="noStrike" kern="1200" cap="none" spc="0" normalizeH="0" baseline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81241A-AF27-4266-A863-38E0C508EF81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8FF4E5-1DA8-4CF4-ACDD-80C55BF83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82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235090" y="721143"/>
            <a:ext cx="2624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3. DGA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 이용 피해 사례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4CC18A-E883-4EF0-A599-E2512B143514}"/>
              </a:ext>
            </a:extLst>
          </p:cNvPr>
          <p:cNvSpPr/>
          <p:nvPr/>
        </p:nvSpPr>
        <p:spPr>
          <a:xfrm>
            <a:off x="8906465" y="0"/>
            <a:ext cx="1720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 </a:t>
            </a:r>
            <a:endParaRPr lang="ko-KR" altLang="en-US" sz="7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025D86-140C-4792-A0F1-76BF7556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4" y="2308266"/>
            <a:ext cx="4048152" cy="3018301"/>
          </a:xfrm>
          <a:prstGeom prst="rect">
            <a:avLst/>
          </a:prstGeom>
          <a:ln w="38100">
            <a:solidFill>
              <a:srgbClr val="35394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7BD0BC-339F-4204-8D41-FFEC4AF234A5}"/>
              </a:ext>
            </a:extLst>
          </p:cNvPr>
          <p:cNvSpPr txBox="1"/>
          <p:nvPr/>
        </p:nvSpPr>
        <p:spPr>
          <a:xfrm>
            <a:off x="2554553" y="1412276"/>
            <a:ext cx="4721237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위험이 내재되어 있는 </a:t>
            </a:r>
            <a:r>
              <a:rPr kumimoji="0" lang="en-US" altLang="ko-KR" sz="2800" b="1" i="0" u="none" strike="noStrike" kern="1200" cap="none" spc="0" normalizeH="0" baseline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DGA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AD5112-7709-4561-AAE8-4569B6192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754" y="2725418"/>
            <a:ext cx="4964156" cy="2183998"/>
          </a:xfrm>
          <a:prstGeom prst="rect">
            <a:avLst/>
          </a:prstGeom>
          <a:ln w="38100">
            <a:solidFill>
              <a:srgbClr val="35394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2C929-52B8-4C0F-8D3B-F7BDF4E14B22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BD9819-3270-48D7-B685-F18F0CF70CDF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07B4C7-5BBA-4D6C-880E-4FDCA8194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277B31-E570-48E9-81B1-C001BB0C8382}"/>
              </a:ext>
            </a:extLst>
          </p:cNvPr>
          <p:cNvSpPr/>
          <p:nvPr/>
        </p:nvSpPr>
        <p:spPr>
          <a:xfrm>
            <a:off x="236690" y="728212"/>
            <a:ext cx="1963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0000"/>
              </a:buClr>
              <a:defRPr/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4. </a:t>
            </a: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프로젝트 목적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64A2A-AEDE-43BC-8B17-3FB7E9F70EBD}"/>
              </a:ext>
            </a:extLst>
          </p:cNvPr>
          <p:cNvSpPr txBox="1"/>
          <p:nvPr/>
        </p:nvSpPr>
        <p:spPr>
          <a:xfrm>
            <a:off x="1410200" y="4543425"/>
            <a:ext cx="914400" cy="381000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C&amp;C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9ED7F0-CB2E-4E14-B27C-80B487B9C003}"/>
              </a:ext>
            </a:extLst>
          </p:cNvPr>
          <p:cNvGrpSpPr/>
          <p:nvPr/>
        </p:nvGrpSpPr>
        <p:grpSpPr>
          <a:xfrm>
            <a:off x="3772400" y="3562350"/>
            <a:ext cx="1066800" cy="1362075"/>
            <a:chOff x="4419600" y="4267200"/>
            <a:chExt cx="1066800" cy="13620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D2C0A5-55FD-4AEE-8D0E-0B08B13BC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502943" y="4267200"/>
              <a:ext cx="900112" cy="900112"/>
            </a:xfrm>
            <a:prstGeom prst="rect">
              <a:avLst/>
            </a:prstGeom>
            <a:effectLst>
              <a:outerShdw blurRad="76200" dist="76200" dir="2700000" algn="ctr" rotWithShape="0">
                <a:srgbClr val="000000">
                  <a:alpha val="498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9DA8EB-CB83-4805-8118-091072BB3008}"/>
                </a:ext>
              </a:extLst>
            </p:cNvPr>
            <p:cNvSpPr txBox="1"/>
            <p:nvPr/>
          </p:nvSpPr>
          <p:spPr>
            <a:xfrm>
              <a:off x="4419600" y="5248275"/>
              <a:ext cx="1066800" cy="381000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00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맑은 고딕"/>
                  <a:ea typeface="맑은 고딕"/>
                </a:rPr>
                <a:t>VICTIM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1D2388-C284-4343-B3B4-3029B1988D19}"/>
              </a:ext>
            </a:extLst>
          </p:cNvPr>
          <p:cNvGrpSpPr/>
          <p:nvPr/>
        </p:nvGrpSpPr>
        <p:grpSpPr>
          <a:xfrm>
            <a:off x="7391900" y="3562350"/>
            <a:ext cx="914400" cy="1362075"/>
            <a:chOff x="6629400" y="4267200"/>
            <a:chExt cx="914400" cy="13620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FCCA41F-3DA2-4F52-A151-F588C0E5F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29400" y="4267200"/>
              <a:ext cx="900112" cy="900112"/>
            </a:xfrm>
            <a:prstGeom prst="rect">
              <a:avLst/>
            </a:prstGeom>
            <a:effectLst>
              <a:outerShdw blurRad="76200" dist="76200" dir="2700000" algn="ctr" rotWithShape="0">
                <a:srgbClr val="000000">
                  <a:alpha val="498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4D6EE2-0D0D-4D2D-8A8C-07BBE2F9206D}"/>
                </a:ext>
              </a:extLst>
            </p:cNvPr>
            <p:cNvSpPr txBox="1"/>
            <p:nvPr/>
          </p:nvSpPr>
          <p:spPr>
            <a:xfrm>
              <a:off x="6629400" y="5248275"/>
              <a:ext cx="914400" cy="381000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00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맑은 고딕"/>
                  <a:ea typeface="맑은 고딕"/>
                </a:rPr>
                <a:t>DNS</a:t>
              </a: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88B29F-EBF9-4BFB-AC64-1FD876E8228E}"/>
              </a:ext>
            </a:extLst>
          </p:cNvPr>
          <p:cNvCxnSpPr/>
          <p:nvPr/>
        </p:nvCxnSpPr>
        <p:spPr>
          <a:xfrm>
            <a:off x="4877145" y="3932496"/>
            <a:ext cx="2343325" cy="0"/>
          </a:xfrm>
          <a:prstGeom prst="straightConnector1">
            <a:avLst/>
          </a:prstGeom>
          <a:noFill/>
          <a:ln w="63500" cap="flat" cmpd="sng" algn="ctr">
            <a:solidFill>
              <a:srgbClr val="353942"/>
            </a:solidFill>
            <a:prstDash val="solid"/>
            <a:miter/>
            <a:headEnd w="lg" len="lg"/>
            <a:tailEnd type="arrow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6435D6-5019-4FAF-BBDF-E78A13D69851}"/>
              </a:ext>
            </a:extLst>
          </p:cNvPr>
          <p:cNvCxnSpPr/>
          <p:nvPr/>
        </p:nvCxnSpPr>
        <p:spPr>
          <a:xfrm rot="10800000">
            <a:off x="4874442" y="4248150"/>
            <a:ext cx="2346028" cy="0"/>
          </a:xfrm>
          <a:prstGeom prst="straightConnector1">
            <a:avLst/>
          </a:prstGeom>
          <a:noFill/>
          <a:ln w="63500" cap="flat" cmpd="sng" algn="ctr">
            <a:solidFill>
              <a:srgbClr val="353942"/>
            </a:solidFill>
            <a:prstDash val="solid"/>
            <a:miter/>
            <a:headEnd w="lg" len="lg"/>
            <a:tailEnd type="arrow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26304B3-389E-4866-9772-9F3C11AD0998}"/>
              </a:ext>
            </a:extLst>
          </p:cNvPr>
          <p:cNvCxnSpPr/>
          <p:nvPr/>
        </p:nvCxnSpPr>
        <p:spPr>
          <a:xfrm rot="10800000">
            <a:off x="2416992" y="4067174"/>
            <a:ext cx="1260157" cy="0"/>
          </a:xfrm>
          <a:prstGeom prst="straightConnector1">
            <a:avLst/>
          </a:prstGeom>
          <a:noFill/>
          <a:ln w="63500" cap="flat" cmpd="sng" algn="ctr">
            <a:solidFill>
              <a:srgbClr val="353942"/>
            </a:solidFill>
            <a:prstDash val="solid"/>
            <a:miter/>
            <a:headEnd w="lg" len="lg"/>
            <a:tailEnd type="arrow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320FB92-3A8C-4938-AA8D-C7DAC5588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0200" y="3562350"/>
            <a:ext cx="900112" cy="90011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4941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686306-9D50-49E4-9ACF-460C625E5C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89224" y="3429000"/>
            <a:ext cx="1233777" cy="1233777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C23351-7C40-4243-89FE-70444EB384E2}"/>
              </a:ext>
            </a:extLst>
          </p:cNvPr>
          <p:cNvSpPr txBox="1"/>
          <p:nvPr/>
        </p:nvSpPr>
        <p:spPr>
          <a:xfrm>
            <a:off x="5549169" y="4543425"/>
            <a:ext cx="1361536" cy="381000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SOLUTION</a:t>
            </a:r>
          </a:p>
        </p:txBody>
      </p:sp>
      <p:sp>
        <p:nvSpPr>
          <p:cNvPr id="18" name="직사각형 8">
            <a:extLst>
              <a:ext uri="{FF2B5EF4-FFF2-40B4-BE49-F238E27FC236}">
                <a16:creationId xmlns:a16="http://schemas.microsoft.com/office/drawing/2014/main" id="{09B59EB6-3C3E-4E16-B531-0DC704F5E013}"/>
              </a:ext>
            </a:extLst>
          </p:cNvPr>
          <p:cNvSpPr/>
          <p:nvPr/>
        </p:nvSpPr>
        <p:spPr>
          <a:xfrm>
            <a:off x="5436826" y="3429000"/>
            <a:ext cx="1492930" cy="1495425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22BFDD-A21C-4425-9C1D-56B702783096}"/>
              </a:ext>
            </a:extLst>
          </p:cNvPr>
          <p:cNvSpPr/>
          <p:nvPr/>
        </p:nvSpPr>
        <p:spPr>
          <a:xfrm>
            <a:off x="236690" y="570150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09281E-4026-40BB-A056-0A19A31B0942}"/>
              </a:ext>
            </a:extLst>
          </p:cNvPr>
          <p:cNvSpPr/>
          <p:nvPr/>
        </p:nvSpPr>
        <p:spPr>
          <a:xfrm>
            <a:off x="236690" y="6240631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6D9246-0F9D-441B-9AC7-75E877845E04}"/>
              </a:ext>
            </a:extLst>
          </p:cNvPr>
          <p:cNvSpPr/>
          <p:nvPr/>
        </p:nvSpPr>
        <p:spPr>
          <a:xfrm>
            <a:off x="8906465" y="0"/>
            <a:ext cx="1720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 </a:t>
            </a:r>
            <a:endParaRPr lang="ko-KR" alt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7059DD-CC3D-47C8-A4F7-EF28EE52AED0}"/>
              </a:ext>
            </a:extLst>
          </p:cNvPr>
          <p:cNvSpPr txBox="1"/>
          <p:nvPr/>
        </p:nvSpPr>
        <p:spPr>
          <a:xfrm>
            <a:off x="1400177" y="2016696"/>
            <a:ext cx="7232956" cy="523220"/>
          </a:xfrm>
          <a:prstGeom prst="rect">
            <a:avLst/>
          </a:prstGeom>
          <a:solidFill>
            <a:srgbClr val="527986">
              <a:alpha val="2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내에서 발생하는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DGA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C&amp;C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 탐지</a:t>
            </a:r>
            <a:endParaRPr kumimoji="0" lang="en-US" altLang="ko-KR" sz="2800" b="1" i="0" u="none" strike="noStrike" kern="1200" cap="none" spc="0" normalizeH="0" baseline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E72109-9545-4860-B9B0-F6EE8E668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1167DA-3F3F-4E46-8A2C-123747FC0429}"/>
              </a:ext>
            </a:extLst>
          </p:cNvPr>
          <p:cNvSpPr/>
          <p:nvPr/>
        </p:nvSpPr>
        <p:spPr>
          <a:xfrm>
            <a:off x="274514" y="2508863"/>
            <a:ext cx="1847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b="1" kern="0" spc="-56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여기어때 잘난체 OTF" pitchFamily="34" charset="0"/>
              </a:rPr>
              <a:t>02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49B534-0548-433F-AA88-A65C2B240B30}"/>
              </a:ext>
            </a:extLst>
          </p:cNvPr>
          <p:cNvSpPr/>
          <p:nvPr/>
        </p:nvSpPr>
        <p:spPr>
          <a:xfrm>
            <a:off x="1861314" y="2696412"/>
            <a:ext cx="31002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kern="0" spc="-56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여기어때 잘난체 OTF" pitchFamily="34" charset="0"/>
              </a:rPr>
              <a:t> </a:t>
            </a:r>
            <a:endParaRPr lang="ko-KR" altLang="en-US" sz="180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21CD36-AEEA-4903-B36D-4CBF0F3BC43C}"/>
              </a:ext>
            </a:extLst>
          </p:cNvPr>
          <p:cNvSpPr/>
          <p:nvPr/>
        </p:nvSpPr>
        <p:spPr>
          <a:xfrm>
            <a:off x="236014" y="6234452"/>
            <a:ext cx="9356964" cy="126265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8" name="그림 12" descr="그리기이(가) 표시된 사진  자동 생성된 설명">
            <a:extLst>
              <a:ext uri="{FF2B5EF4-FFF2-40B4-BE49-F238E27FC236}">
                <a16:creationId xmlns:a16="http://schemas.microsoft.com/office/drawing/2014/main" id="{AFA3EB95-4E91-44A7-B7BB-6F14DF11F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8348" y="2063643"/>
            <a:ext cx="5765682" cy="1584626"/>
          </a:xfrm>
          <a:prstGeom prst="rect">
            <a:avLst/>
          </a:prstGeom>
          <a:effectLst/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901855F-6F76-4055-B075-324CAF2EE2C8}"/>
              </a:ext>
            </a:extLst>
          </p:cNvPr>
          <p:cNvCxnSpPr/>
          <p:nvPr/>
        </p:nvCxnSpPr>
        <p:spPr>
          <a:xfrm>
            <a:off x="274517" y="523057"/>
            <a:ext cx="935696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393A0D-8B43-49E7-B69C-302DDAD96294}"/>
              </a:ext>
            </a:extLst>
          </p:cNvPr>
          <p:cNvSpPr/>
          <p:nvPr/>
        </p:nvSpPr>
        <p:spPr>
          <a:xfrm>
            <a:off x="8467992" y="445965"/>
            <a:ext cx="1163487" cy="77099"/>
          </a:xfrm>
          <a:prstGeom prst="rect">
            <a:avLst/>
          </a:prstGeom>
          <a:solidFill>
            <a:srgbClr val="35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3FD32E-0B7B-4F10-8A0A-EB35F84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BD21-0AE1-4823-83A0-710B49CE85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79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1867</TotalTime>
  <Words>910</Words>
  <Application>Microsoft Office PowerPoint</Application>
  <PresentationFormat>A4 용지(210x297mm)</PresentationFormat>
  <Paragraphs>317</Paragraphs>
  <Slides>31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맑은 고딕</vt:lpstr>
      <vt:lpstr>나눔스퀘어 ExtraBold</vt:lpstr>
      <vt:lpstr>나눔스퀘어</vt:lpstr>
      <vt:lpstr>Calibri</vt:lpstr>
      <vt:lpstr>Wingdings</vt:lpstr>
      <vt:lpstr>Calibri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YEEUN</dc:creator>
  <cp:lastModifiedBy>안 혜준</cp:lastModifiedBy>
  <cp:revision>124</cp:revision>
  <dcterms:created xsi:type="dcterms:W3CDTF">2020-07-08T08:08:30Z</dcterms:created>
  <dcterms:modified xsi:type="dcterms:W3CDTF">2020-07-09T22:28:45Z</dcterms:modified>
</cp:coreProperties>
</file>